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12192000"/>
  <p:notesSz cx="6858000" cy="9144000"/>
  <p:embeddedFontLst>
    <p:embeddedFont>
      <p:font typeface="Quattrocento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QuattrocentoSans-regular.fntdata"/><Relationship Id="rId47" Type="http://schemas.openxmlformats.org/officeDocument/2006/relationships/slide" Target="slides/slide43.xml"/><Relationship Id="rId49" Type="http://schemas.openxmlformats.org/officeDocument/2006/relationships/font" Target="fonts/Quattrocento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QuattrocentoSans-boldItalic.fntdata"/><Relationship Id="rId50" Type="http://schemas.openxmlformats.org/officeDocument/2006/relationships/font" Target="fonts/Quattrocento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200"/>
              <a:t>Hello and welcome to this Learn Live Session.</a:t>
            </a:r>
            <a:endParaRPr/>
          </a:p>
          <a:p>
            <a:pPr indent="0" lvl="0" marL="0" rtl="0" algn="l">
              <a:spcBef>
                <a:spcPts val="0"/>
              </a:spcBef>
              <a:spcAft>
                <a:spcPts val="0"/>
              </a:spcAft>
              <a:buNone/>
            </a:pPr>
            <a:r>
              <a:t/>
            </a:r>
            <a:endParaRPr sz="3200"/>
          </a:p>
          <a:p>
            <a:pPr indent="0" lvl="0" marL="0" rtl="0" algn="l">
              <a:spcBef>
                <a:spcPts val="0"/>
              </a:spcBef>
              <a:spcAft>
                <a:spcPts val="0"/>
              </a:spcAft>
              <a:buNone/>
            </a:pPr>
            <a:r>
              <a:rPr lang="en-US" sz="3200"/>
              <a:t> Today we are going to learn how you can train a model and debug it for compliance with the Responsible AI principles – using the Responsible AI Dashboard integration in Azure Machine Learning Studio.</a:t>
            </a:r>
            <a:endParaRPr/>
          </a:p>
        </p:txBody>
      </p:sp>
      <p:sp>
        <p:nvSpPr>
          <p:cNvPr id="168" name="Google Shape;168;p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
        <p:nvSpPr>
          <p:cNvPr id="169" name="Google Shape;169;p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70" name="Google Shape;170;p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3/9/2024 12:06 PM</a:t>
            </a:r>
            <a:endParaRPr b="0" i="0" sz="1200" u="none" cap="none" strike="noStrike">
              <a:solidFill>
                <a:srgbClr val="000000"/>
              </a:solidFill>
              <a:latin typeface="Calibri"/>
              <a:ea typeface="Calibri"/>
              <a:cs typeface="Calibri"/>
              <a:sym typeface="Calibri"/>
            </a:endParaRPr>
          </a:p>
        </p:txBody>
      </p:sp>
      <p:sp>
        <p:nvSpPr>
          <p:cNvPr id="171" name="Google Shape;17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support this, Microsoft did 3 things:</a:t>
            </a:r>
            <a:endParaRPr/>
          </a:p>
          <a:p>
            <a:pPr indent="0" lvl="0" marL="0" rtl="0" algn="l">
              <a:spcBef>
                <a:spcPts val="0"/>
              </a:spcBef>
              <a:spcAft>
                <a:spcPts val="0"/>
              </a:spcAft>
              <a:buNone/>
            </a:pPr>
            <a:r>
              <a:rPr lang="en-US"/>
              <a:t> - Define Responsible AI Principles that guide the approach to assessing, developing &amp; deploying AI systems safely, reliably, and ethically.</a:t>
            </a:r>
            <a:endParaRPr/>
          </a:p>
          <a:p>
            <a:pPr indent="0" lvl="0" marL="0" rtl="0" algn="l">
              <a:spcBef>
                <a:spcPts val="0"/>
              </a:spcBef>
              <a:spcAft>
                <a:spcPts val="0"/>
              </a:spcAft>
              <a:buNone/>
            </a:pPr>
            <a:r>
              <a:rPr lang="en-US"/>
              <a:t> - Created an open-source Toolbox that brings together an integrated collection of open-source tools (from Microsoft + Community) for operationalizing it.</a:t>
            </a:r>
            <a:endParaRPr/>
          </a:p>
          <a:p>
            <a:pPr indent="0" lvl="0" marL="0" rtl="0" algn="l">
              <a:spcBef>
                <a:spcPts val="0"/>
              </a:spcBef>
              <a:spcAft>
                <a:spcPts val="0"/>
              </a:spcAft>
              <a:buNone/>
            </a:pPr>
            <a:r>
              <a:rPr lang="en-US"/>
              <a:t> - Developed a Responsible AI Dashboard to provide a single pane of glass for holistic assessment of your deployed model, using these tools</a:t>
            </a:r>
            <a:endParaRPr/>
          </a:p>
          <a:p>
            <a:pPr indent="0" lvl="0" marL="0" rtl="0" algn="l">
              <a:spcBef>
                <a:spcPts val="0"/>
              </a:spcBef>
              <a:spcAft>
                <a:spcPts val="0"/>
              </a:spcAft>
              <a:buNone/>
            </a:pPr>
            <a:r>
              <a:t/>
            </a:r>
            <a:endParaRPr/>
          </a:p>
        </p:txBody>
      </p:sp>
      <p:sp>
        <p:nvSpPr>
          <p:cNvPr id="335" name="Google Shape;33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animated explained walks through </a:t>
            </a:r>
            <a:endParaRPr/>
          </a:p>
        </p:txBody>
      </p:sp>
      <p:sp>
        <p:nvSpPr>
          <p:cNvPr id="344" name="Google Shape;34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the Learn Session for the Responsible AI Dashboard. This is our agenda for today.</a:t>
            </a:r>
            <a:br>
              <a:rPr lang="en-US"/>
            </a:br>
            <a:br>
              <a:rPr lang="en-US"/>
            </a:br>
            <a:r>
              <a:rPr lang="en-US"/>
              <a:t>The Learn Module is designed for 20 minutes of “concepts” and 45 minutes of “lab”</a:t>
            </a:r>
            <a:endParaRPr/>
          </a:p>
          <a:p>
            <a:pPr indent="0" lvl="0" marL="0" rtl="0" algn="l">
              <a:spcBef>
                <a:spcPts val="0"/>
              </a:spcBef>
              <a:spcAft>
                <a:spcPts val="0"/>
              </a:spcAft>
              <a:buNone/>
            </a:pPr>
            <a:r>
              <a:rPr lang="en-US"/>
              <a:t>In the workshop format, we can follow this agenda to ensure attendees complete the lab within an hour.</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US"/>
              <a:t>[5 mins] Start the Lab Preparation early before reviewing concepts.  Lab setup takes 10 minutes, so we can use that time to review concepts.</a:t>
            </a:r>
            <a:endParaRPr/>
          </a:p>
          <a:p>
            <a:pPr indent="-228600" lvl="0" marL="228600" rtl="0" algn="l">
              <a:spcBef>
                <a:spcPts val="0"/>
              </a:spcBef>
              <a:spcAft>
                <a:spcPts val="0"/>
              </a:spcAft>
              <a:buClr>
                <a:schemeClr val="dk1"/>
              </a:buClr>
              <a:buSzPts val="1200"/>
              <a:buFont typeface="Calibri"/>
              <a:buAutoNum type="arabicPeriod"/>
            </a:pPr>
            <a:r>
              <a:rPr lang="en-US"/>
              <a:t>[10 mins] Review Concepts while attendees wait for setup to complete. Use the 2-minute video, or walk through the slides and explain them</a:t>
            </a:r>
            <a:endParaRPr/>
          </a:p>
          <a:p>
            <a:pPr indent="-228600" lvl="0" marL="228600" rtl="0" algn="l">
              <a:spcBef>
                <a:spcPts val="0"/>
              </a:spcBef>
              <a:spcAft>
                <a:spcPts val="0"/>
              </a:spcAft>
              <a:buClr>
                <a:schemeClr val="dk1"/>
              </a:buClr>
              <a:buSzPts val="1200"/>
              <a:buFont typeface="Calibri"/>
              <a:buAutoNum type="arabicPeriod"/>
            </a:pPr>
            <a:r>
              <a:rPr lang="en-US"/>
              <a:t>[35 mins] Let attendees get back to their Labs and complete the exercises on their own.</a:t>
            </a:r>
            <a:endParaRPr/>
          </a:p>
          <a:p>
            <a:pPr indent="-228600" lvl="0" marL="228600" rtl="0" algn="l">
              <a:spcBef>
                <a:spcPts val="0"/>
              </a:spcBef>
              <a:spcAft>
                <a:spcPts val="0"/>
              </a:spcAft>
              <a:buClr>
                <a:schemeClr val="dk1"/>
              </a:buClr>
              <a:buSzPts val="1200"/>
              <a:buFont typeface="Calibri"/>
              <a:buAutoNum type="arabicPeriod"/>
            </a:pPr>
            <a:r>
              <a:rPr lang="en-US"/>
              <a:t>[5 mins] Do the knowledge check to review understanding – or use time for Q&amp;A or extra buffer</a:t>
            </a:r>
            <a:endParaRPr/>
          </a:p>
          <a:p>
            <a:pPr indent="-228600" lvl="0" marL="228600" rtl="0" algn="l">
              <a:spcBef>
                <a:spcPts val="0"/>
              </a:spcBef>
              <a:spcAft>
                <a:spcPts val="0"/>
              </a:spcAft>
              <a:buClr>
                <a:schemeClr val="dk1"/>
              </a:buClr>
              <a:buSzPts val="1200"/>
              <a:buFont typeface="Calibri"/>
              <a:buAutoNum type="arabicPeriod"/>
            </a:pPr>
            <a:r>
              <a:rPr lang="en-US"/>
              <a:t>[5 mins] Wrap-up and provide badges, resources</a:t>
            </a:r>
            <a:endParaRPr/>
          </a:p>
        </p:txBody>
      </p:sp>
      <p:sp>
        <p:nvSpPr>
          <p:cNvPr id="412" name="Google Shape;41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lab later in this module, we'll be using the UCI hospital diabetes dataset to train a classification model using the Scikit-Learn framework. The model will predict whether or not a diabetic patient will be readmitted back to a hospital within 30 days of being discharged.</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p:txBody>
      </p:sp>
      <p:sp>
        <p:nvSpPr>
          <p:cNvPr id="445" name="Google Shape;44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the Learn Session for the Responsible AI Dashboard. This is our agenda for today.</a:t>
            </a:r>
            <a:br>
              <a:rPr lang="en-US"/>
            </a:br>
            <a:br>
              <a:rPr lang="en-US"/>
            </a:br>
            <a:r>
              <a:rPr lang="en-US"/>
              <a:t>The Learn Module is designed for 20 minutes of “concepts” and 45 minutes of “lab”</a:t>
            </a:r>
            <a:endParaRPr/>
          </a:p>
          <a:p>
            <a:pPr indent="0" lvl="0" marL="0" rtl="0" algn="l">
              <a:spcBef>
                <a:spcPts val="0"/>
              </a:spcBef>
              <a:spcAft>
                <a:spcPts val="0"/>
              </a:spcAft>
              <a:buNone/>
            </a:pPr>
            <a:r>
              <a:rPr lang="en-US"/>
              <a:t>In the workshop format, we can follow this agenda to ensure attendees complete the lab within an hour.</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US"/>
              <a:t>[5 mins] Start the Lab Preparation early before reviewing concepts.  Lab setup takes 10 minutes, so we can use that time to review concepts.</a:t>
            </a:r>
            <a:endParaRPr/>
          </a:p>
          <a:p>
            <a:pPr indent="-228600" lvl="0" marL="228600" rtl="0" algn="l">
              <a:spcBef>
                <a:spcPts val="0"/>
              </a:spcBef>
              <a:spcAft>
                <a:spcPts val="0"/>
              </a:spcAft>
              <a:buClr>
                <a:schemeClr val="dk1"/>
              </a:buClr>
              <a:buSzPts val="1200"/>
              <a:buFont typeface="Calibri"/>
              <a:buAutoNum type="arabicPeriod"/>
            </a:pPr>
            <a:r>
              <a:rPr lang="en-US"/>
              <a:t>[10 mins] Review Concepts while attendees wait for setup to complete. Use the 2-minute video, or walk through the slides and explain them</a:t>
            </a:r>
            <a:endParaRPr/>
          </a:p>
          <a:p>
            <a:pPr indent="-228600" lvl="0" marL="228600" rtl="0" algn="l">
              <a:spcBef>
                <a:spcPts val="0"/>
              </a:spcBef>
              <a:spcAft>
                <a:spcPts val="0"/>
              </a:spcAft>
              <a:buClr>
                <a:schemeClr val="dk1"/>
              </a:buClr>
              <a:buSzPts val="1200"/>
              <a:buFont typeface="Calibri"/>
              <a:buAutoNum type="arabicPeriod"/>
            </a:pPr>
            <a:r>
              <a:rPr lang="en-US"/>
              <a:t>[35 mins] Let attendees get back to their Labs and complete the exercises on their own.</a:t>
            </a:r>
            <a:endParaRPr/>
          </a:p>
          <a:p>
            <a:pPr indent="-228600" lvl="0" marL="228600" rtl="0" algn="l">
              <a:spcBef>
                <a:spcPts val="0"/>
              </a:spcBef>
              <a:spcAft>
                <a:spcPts val="0"/>
              </a:spcAft>
              <a:buClr>
                <a:schemeClr val="dk1"/>
              </a:buClr>
              <a:buSzPts val="1200"/>
              <a:buFont typeface="Calibri"/>
              <a:buAutoNum type="arabicPeriod"/>
            </a:pPr>
            <a:r>
              <a:rPr lang="en-US"/>
              <a:t>[5 mins] Do the knowledge check to review understanding – or use time for Q&amp;A or extra buffer</a:t>
            </a:r>
            <a:endParaRPr/>
          </a:p>
          <a:p>
            <a:pPr indent="-228600" lvl="0" marL="228600" rtl="0" algn="l">
              <a:spcBef>
                <a:spcPts val="0"/>
              </a:spcBef>
              <a:spcAft>
                <a:spcPts val="0"/>
              </a:spcAft>
              <a:buClr>
                <a:schemeClr val="dk1"/>
              </a:buClr>
              <a:buSzPts val="1200"/>
              <a:buFont typeface="Calibri"/>
              <a:buAutoNum type="arabicPeriod"/>
            </a:pPr>
            <a:r>
              <a:rPr lang="en-US"/>
              <a:t>[5 mins] Wrap-up and provide badges, resources</a:t>
            </a:r>
            <a:br>
              <a:rPr lang="en-US"/>
            </a:br>
            <a:endParaRPr/>
          </a:p>
        </p:txBody>
      </p:sp>
      <p:sp>
        <p:nvSpPr>
          <p:cNvPr id="182" name="Google Shape;18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n-US" sz="720">
                <a:solidFill>
                  <a:srgbClr val="000000"/>
                </a:solidFill>
                <a:latin typeface="Calibri"/>
                <a:ea typeface="Calibri"/>
                <a:cs typeface="Calibri"/>
                <a:sym typeface="Calibri"/>
              </a:rPr>
              <a:t>The overall performance metrics such as classification’s accuracy, precision, recall or FI scores are good proxies to help you build trust with your model.  However, further analysis and assessment is needed. </a:t>
            </a:r>
            <a:endParaRPr sz="720">
              <a:latin typeface="Times New Roman"/>
              <a:ea typeface="Times New Roman"/>
              <a:cs typeface="Times New Roman"/>
              <a:sym typeface="Times New Roman"/>
            </a:endParaRPr>
          </a:p>
          <a:p>
            <a:pPr indent="0" lvl="0" marL="0" marR="0" rtl="0" algn="l">
              <a:lnSpc>
                <a:spcPct val="80000"/>
              </a:lnSpc>
              <a:spcBef>
                <a:spcPts val="0"/>
              </a:spcBef>
              <a:spcAft>
                <a:spcPts val="0"/>
              </a:spcAft>
              <a:buNone/>
            </a:pPr>
            <a:r>
              <a:rPr lang="en-US" sz="720">
                <a:solidFill>
                  <a:srgbClr val="000000"/>
                </a:solidFill>
                <a:latin typeface="Calibri"/>
                <a:ea typeface="Calibri"/>
                <a:cs typeface="Calibri"/>
                <a:sym typeface="Calibri"/>
              </a:rPr>
              <a:t>Errors are often not distributed uniformly in your underlying dataset. For instance, you may get an 89% model accuracy, but you might discover that when you dive deeper, you realize that there are different regions of your data for which the model is failing 58% of the times.  That’s where having the Error Analysis tool is crucial.</a:t>
            </a:r>
            <a:endParaRPr/>
          </a:p>
          <a:p>
            <a:pPr indent="0" lvl="0" marL="0" marR="0" rtl="0" algn="l">
              <a:lnSpc>
                <a:spcPct val="80000"/>
              </a:lnSpc>
              <a:spcBef>
                <a:spcPts val="0"/>
              </a:spcBef>
              <a:spcAft>
                <a:spcPts val="0"/>
              </a:spcAft>
              <a:buNone/>
            </a:pPr>
            <a:r>
              <a:t/>
            </a:r>
            <a:endParaRPr sz="720">
              <a:latin typeface="Times New Roman"/>
              <a:ea typeface="Times New Roman"/>
              <a:cs typeface="Times New Roman"/>
              <a:sym typeface="Times New Roman"/>
            </a:endParaRPr>
          </a:p>
          <a:p>
            <a:pPr indent="-342900" lvl="0" marL="342900" marR="0" rtl="0" algn="l">
              <a:lnSpc>
                <a:spcPct val="80000"/>
              </a:lnSpc>
              <a:spcBef>
                <a:spcPts val="0"/>
              </a:spcBef>
              <a:spcAft>
                <a:spcPts val="0"/>
              </a:spcAft>
              <a:buClr>
                <a:srgbClr val="000000"/>
              </a:buClr>
              <a:buSzPts val="720"/>
              <a:buFont typeface="Arial"/>
              <a:buChar char="•"/>
            </a:pPr>
            <a:r>
              <a:rPr lang="en-US" sz="720">
                <a:solidFill>
                  <a:srgbClr val="000000"/>
                </a:solidFill>
                <a:latin typeface="Calibri"/>
                <a:ea typeface="Calibri"/>
                <a:cs typeface="Calibri"/>
                <a:sym typeface="Calibri"/>
              </a:rPr>
              <a:t>Aggregated model performance metrics are not enough </a:t>
            </a:r>
            <a:endParaRPr sz="720">
              <a:latin typeface="Times New Roman"/>
              <a:ea typeface="Times New Roman"/>
              <a:cs typeface="Times New Roman"/>
              <a:sym typeface="Times New Roman"/>
            </a:endParaRPr>
          </a:p>
          <a:p>
            <a:pPr indent="-342900" lvl="0" marL="342900" marR="0" rtl="0" algn="l">
              <a:lnSpc>
                <a:spcPct val="80000"/>
              </a:lnSpc>
              <a:spcBef>
                <a:spcPts val="0"/>
              </a:spcBef>
              <a:spcAft>
                <a:spcPts val="0"/>
              </a:spcAft>
              <a:buClr>
                <a:srgbClr val="000000"/>
              </a:buClr>
              <a:buSzPts val="720"/>
              <a:buFont typeface="Arial"/>
              <a:buChar char="•"/>
            </a:pPr>
            <a:r>
              <a:rPr lang="en-US" sz="720">
                <a:solidFill>
                  <a:srgbClr val="000000"/>
                </a:solidFill>
                <a:latin typeface="Calibri"/>
                <a:ea typeface="Calibri"/>
                <a:cs typeface="Calibri"/>
                <a:sym typeface="Calibri"/>
              </a:rPr>
              <a:t>Errors not uniformly distributed in the dataset</a:t>
            </a:r>
            <a:endParaRPr sz="720">
              <a:latin typeface="Times New Roman"/>
              <a:ea typeface="Times New Roman"/>
              <a:cs typeface="Times New Roman"/>
              <a:sym typeface="Times New Roman"/>
            </a:endParaRPr>
          </a:p>
          <a:p>
            <a:pPr indent="-342900" lvl="0" marL="342900" marR="0" rtl="0" algn="l">
              <a:lnSpc>
                <a:spcPct val="80000"/>
              </a:lnSpc>
              <a:spcBef>
                <a:spcPts val="0"/>
              </a:spcBef>
              <a:spcAft>
                <a:spcPts val="0"/>
              </a:spcAft>
              <a:buClr>
                <a:srgbClr val="000000"/>
              </a:buClr>
              <a:buSzPts val="720"/>
              <a:buFont typeface="Arial"/>
              <a:buChar char="•"/>
            </a:pPr>
            <a:r>
              <a:rPr lang="en-US" sz="720">
                <a:solidFill>
                  <a:srgbClr val="000000"/>
                </a:solidFill>
                <a:latin typeface="Calibri"/>
                <a:ea typeface="Calibri"/>
                <a:cs typeface="Calibri"/>
                <a:sym typeface="Calibri"/>
              </a:rPr>
              <a:t>Different regions of the data may be causing the model to fail </a:t>
            </a:r>
            <a:endParaRPr/>
          </a:p>
          <a:p>
            <a:pPr indent="0" lvl="0" marL="0" marR="0" rtl="0" algn="l">
              <a:lnSpc>
                <a:spcPct val="80000"/>
              </a:lnSpc>
              <a:spcBef>
                <a:spcPts val="0"/>
              </a:spcBef>
              <a:spcAft>
                <a:spcPts val="0"/>
              </a:spcAft>
              <a:buClr>
                <a:srgbClr val="000000"/>
              </a:buClr>
              <a:buSzPts val="720"/>
              <a:buFont typeface="Arial"/>
              <a:buNone/>
            </a:pPr>
            <a:r>
              <a:rPr lang="en-US" sz="720">
                <a:solidFill>
                  <a:srgbClr val="000000"/>
                </a:solidFill>
                <a:latin typeface="Calibri"/>
                <a:ea typeface="Calibri"/>
                <a:cs typeface="Calibri"/>
                <a:sym typeface="Calibri"/>
              </a:rPr>
              <a:t> </a:t>
            </a:r>
            <a:endParaRPr sz="720">
              <a:latin typeface="Times New Roman"/>
              <a:ea typeface="Times New Roman"/>
              <a:cs typeface="Times New Roman"/>
              <a:sym typeface="Times New Roman"/>
            </a:endParaRPr>
          </a:p>
          <a:p>
            <a:pPr indent="0" lvl="0" marL="0" marR="0" rtl="0" algn="l">
              <a:lnSpc>
                <a:spcPct val="80000"/>
              </a:lnSpc>
              <a:spcBef>
                <a:spcPts val="0"/>
              </a:spcBef>
              <a:spcAft>
                <a:spcPts val="0"/>
              </a:spcAft>
              <a:buNone/>
            </a:pPr>
            <a:r>
              <a:rPr lang="en-US" sz="720">
                <a:solidFill>
                  <a:srgbClr val="000000"/>
                </a:solidFill>
                <a:latin typeface="Calibri"/>
                <a:ea typeface="Calibri"/>
                <a:cs typeface="Calibri"/>
                <a:sym typeface="Calibri"/>
              </a:rPr>
              <a:t>Traditional performance metrics for machine learning models focus on calculations based on correct vs incorrect predictions. The aggregated accuracy scores or average error loss show how good the model is, but don't reveal conditions causing model errors. While the overall performance metrics such as classification accuracy, precision, recall or Mean Absolute Error (MAE) scores are good proxies to help you build trust with your model, they're insufficient in locating where in the data the model has inaccuracies. Often, model errors aren't distributed uniformly in your underlying dataset. For instance, if your model is 89% accurate, does that mean it's 89% fair as well?</a:t>
            </a:r>
            <a:endParaRPr sz="720">
              <a:latin typeface="Times New Roman"/>
              <a:ea typeface="Times New Roman"/>
              <a:cs typeface="Times New Roman"/>
              <a:sym typeface="Times New Roman"/>
            </a:endParaRPr>
          </a:p>
          <a:p>
            <a:pPr indent="0" lvl="0" marL="0" marR="0" rtl="0" algn="l">
              <a:lnSpc>
                <a:spcPct val="80000"/>
              </a:lnSpc>
              <a:spcBef>
                <a:spcPts val="0"/>
              </a:spcBef>
              <a:spcAft>
                <a:spcPts val="0"/>
              </a:spcAft>
              <a:buNone/>
            </a:pPr>
            <a:r>
              <a:rPr lang="en-US" sz="720">
                <a:solidFill>
                  <a:srgbClr val="000000"/>
                </a:solidFill>
                <a:latin typeface="Calibri"/>
                <a:ea typeface="Calibri"/>
                <a:cs typeface="Calibri"/>
                <a:sym typeface="Calibri"/>
              </a:rPr>
              <a:t>Model fairness and model accuracy aren't the same thing and must be considered. Unless you take a deep dive in the model error distribution, it would be challenging to discover the different regions of your data for where the model is failing 42% of the time (see the red region in diagram below). The consequence of having errors in certain data groups can lead to fairness or reliability issues. To illustrate, the data group with the high number of errors might contain sensitive features such as age, gender, disabilities, or ethnicity. Further analysis could reveal that the model has a high error rate with individuals with disabilities compared to ones without disabilities. So, it's essential to understand areas where the model is performing well or not, because the data regions where there are a high number of inaccuracies in your model might turn out to be an important data demographic you can't afford to ignore.</a:t>
            </a:r>
            <a:endParaRPr sz="720">
              <a:latin typeface="Times New Roman"/>
              <a:ea typeface="Times New Roman"/>
              <a:cs typeface="Times New Roman"/>
              <a:sym typeface="Times New Roman"/>
            </a:endParaRPr>
          </a:p>
          <a:p>
            <a:pPr indent="0" lvl="0" marL="0" marR="0" rtl="0" algn="l">
              <a:lnSpc>
                <a:spcPct val="80000"/>
              </a:lnSpc>
              <a:spcBef>
                <a:spcPts val="0"/>
              </a:spcBef>
              <a:spcAft>
                <a:spcPts val="0"/>
              </a:spcAft>
              <a:buNone/>
            </a:pPr>
            <a:r>
              <a:rPr lang="en-US" sz="720">
                <a:solidFill>
                  <a:srgbClr val="000000"/>
                </a:solidFill>
                <a:latin typeface="Calibri"/>
                <a:ea typeface="Calibri"/>
                <a:cs typeface="Calibri"/>
                <a:sym typeface="Calibri"/>
              </a:rPr>
              <a:t>This is where the error analysis component of Azure Machine Learning Responsible AI dashboard helps in identifying a model's error distribution across its test dataset. Throughout this module we'll be using the diabetes hospital readmission classification model scenario to learn and explain the responsible AI dashboard. Later in the lab, you'll train and create your own dashboard using the same dataset.</a:t>
            </a:r>
            <a:endParaRPr sz="720">
              <a:latin typeface="Times New Roman"/>
              <a:ea typeface="Times New Roman"/>
              <a:cs typeface="Times New Roman"/>
              <a:sym typeface="Times New Roman"/>
            </a:endParaRPr>
          </a:p>
          <a:p>
            <a:pPr indent="0" lvl="0" marL="0" marR="0" rtl="0" algn="l">
              <a:lnSpc>
                <a:spcPct val="80000"/>
              </a:lnSpc>
              <a:spcBef>
                <a:spcPts val="0"/>
              </a:spcBef>
              <a:spcAft>
                <a:spcPts val="0"/>
              </a:spcAft>
              <a:buNone/>
            </a:pPr>
            <a:r>
              <a:rPr lang="en-US" sz="720">
                <a:solidFill>
                  <a:srgbClr val="000000"/>
                </a:solidFill>
                <a:latin typeface="Calibri"/>
                <a:ea typeface="Calibri"/>
                <a:cs typeface="Calibri"/>
                <a:sym typeface="Calibri"/>
              </a:rPr>
              <a:t>​</a:t>
            </a:r>
            <a:endParaRPr sz="720">
              <a:latin typeface="Times New Roman"/>
              <a:ea typeface="Times New Roman"/>
              <a:cs typeface="Times New Roman"/>
              <a:sym typeface="Times New Roman"/>
            </a:endParaRPr>
          </a:p>
          <a:p>
            <a:pPr indent="0" lvl="0" marL="0" rtl="0" algn="l">
              <a:lnSpc>
                <a:spcPct val="80000"/>
              </a:lnSpc>
              <a:spcBef>
                <a:spcPts val="0"/>
              </a:spcBef>
              <a:spcAft>
                <a:spcPts val="0"/>
              </a:spcAft>
              <a:buNone/>
            </a:pPr>
            <a:r>
              <a:rPr lang="en-US" sz="720">
                <a:latin typeface="Arial"/>
                <a:ea typeface="Arial"/>
                <a:cs typeface="Arial"/>
                <a:sym typeface="Arial"/>
              </a:rPr>
              <a:t>  </a:t>
            </a:r>
            <a:endParaRPr sz="480"/>
          </a:p>
        </p:txBody>
      </p:sp>
      <p:sp>
        <p:nvSpPr>
          <p:cNvPr id="491" name="Google Shape;49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None/>
            </a:pPr>
            <a:r>
              <a:rPr lang="en-US" sz="450">
                <a:latin typeface="Arial"/>
                <a:ea typeface="Arial"/>
                <a:cs typeface="Arial"/>
                <a:sym typeface="Arial"/>
              </a:rPr>
              <a:t>The RAI dashboard gives users the ability to do comparative analysis to help shed light on how the model is performing with one subgroup of the dataset vs another. </a:t>
            </a:r>
            <a:endParaRPr/>
          </a:p>
          <a:p>
            <a:pPr indent="0" lvl="0" marL="0" marR="0" rtl="0" algn="l">
              <a:lnSpc>
                <a:spcPct val="95000"/>
              </a:lnSpc>
              <a:spcBef>
                <a:spcPts val="800"/>
              </a:spcBef>
              <a:spcAft>
                <a:spcPts val="0"/>
              </a:spcAft>
              <a:buNone/>
            </a:pPr>
            <a:r>
              <a:rPr lang="en-US" sz="450">
                <a:latin typeface="Arial"/>
                <a:ea typeface="Arial"/>
                <a:cs typeface="Arial"/>
                <a:sym typeface="Arial"/>
              </a:rPr>
              <a:t>For example, discovering that the model is more erroneous with one group or cohort that has sensitive features (e.g., patient race, gender, or age) can help expose potential unfairness the model may have. </a:t>
            </a:r>
            <a:endParaRPr/>
          </a:p>
          <a:p>
            <a:pPr indent="0" lvl="0" marL="0" marR="0" rtl="0" algn="l">
              <a:lnSpc>
                <a:spcPct val="95000"/>
              </a:lnSpc>
              <a:spcBef>
                <a:spcPts val="800"/>
              </a:spcBef>
              <a:spcAft>
                <a:spcPts val="0"/>
              </a:spcAft>
              <a:buNone/>
            </a:pPr>
            <a:r>
              <a:t/>
            </a:r>
            <a:endParaRPr sz="450">
              <a:latin typeface="Arial"/>
              <a:ea typeface="Arial"/>
              <a:cs typeface="Arial"/>
              <a:sym typeface="Arial"/>
            </a:endParaRPr>
          </a:p>
          <a:p>
            <a:pPr indent="0" lvl="0" marL="0" marR="0" rtl="0" algn="l">
              <a:lnSpc>
                <a:spcPct val="95000"/>
              </a:lnSpc>
              <a:spcBef>
                <a:spcPts val="800"/>
              </a:spcBef>
              <a:spcAft>
                <a:spcPts val="0"/>
              </a:spcAft>
              <a:buNone/>
            </a:pPr>
            <a:r>
              <a:rPr lang="en-US" sz="450">
                <a:latin typeface="Arial"/>
                <a:ea typeface="Arial"/>
                <a:cs typeface="Arial"/>
                <a:sym typeface="Arial"/>
              </a:rPr>
              <a:t>This provides the ability to do comparative analysis to discover how the model is performing with one cohort vs another.</a:t>
            </a:r>
            <a:endParaRPr/>
          </a:p>
          <a:p>
            <a:pPr indent="0" lvl="0" marL="0" marR="0" rtl="0" algn="l">
              <a:lnSpc>
                <a:spcPct val="95000"/>
              </a:lnSpc>
              <a:spcBef>
                <a:spcPts val="800"/>
              </a:spcBef>
              <a:spcAft>
                <a:spcPts val="0"/>
              </a:spcAft>
              <a:buNone/>
            </a:pPr>
            <a:r>
              <a:t/>
            </a:r>
            <a:endParaRPr sz="450">
              <a:latin typeface="Arial"/>
              <a:ea typeface="Arial"/>
              <a:cs typeface="Arial"/>
              <a:sym typeface="Arial"/>
            </a:endParaRPr>
          </a:p>
          <a:p>
            <a:pPr indent="0" lvl="0" marL="0" marR="0" rtl="0" algn="l">
              <a:lnSpc>
                <a:spcPct val="95000"/>
              </a:lnSpc>
              <a:spcBef>
                <a:spcPts val="800"/>
              </a:spcBef>
              <a:spcAft>
                <a:spcPts val="0"/>
              </a:spcAft>
              <a:buNone/>
            </a:pPr>
            <a:r>
              <a:rPr b="1" lang="en-US" sz="450">
                <a:latin typeface="Arial"/>
                <a:ea typeface="Arial"/>
                <a:cs typeface="Arial"/>
                <a:sym typeface="Arial"/>
              </a:rPr>
              <a:t>Disparity in model performance</a:t>
            </a:r>
            <a:r>
              <a:rPr lang="en-US" sz="450">
                <a:latin typeface="Arial"/>
                <a:ea typeface="Arial"/>
                <a:cs typeface="Arial"/>
                <a:sym typeface="Arial"/>
              </a:rPr>
              <a:t>: These sets of metrics calculate the disparity (difference) in the values of the selected performance metric across subgroups of data. Here are a few examples:</a:t>
            </a:r>
            <a:endParaRPr/>
          </a:p>
          <a:p>
            <a:pPr indent="0" lvl="0" marL="0" marR="0" rtl="0" algn="l">
              <a:lnSpc>
                <a:spcPct val="95000"/>
              </a:lnSpc>
              <a:spcBef>
                <a:spcPts val="800"/>
              </a:spcBef>
              <a:spcAft>
                <a:spcPts val="0"/>
              </a:spcAft>
              <a:buNone/>
            </a:pPr>
            <a:r>
              <a:rPr lang="en-US" sz="450">
                <a:latin typeface="Arial"/>
                <a:ea typeface="Arial"/>
                <a:cs typeface="Arial"/>
                <a:sym typeface="Arial"/>
              </a:rPr>
              <a:t>•Disparity in accuracy rate</a:t>
            </a:r>
            <a:endParaRPr/>
          </a:p>
          <a:p>
            <a:pPr indent="0" lvl="0" marL="0" marR="0" rtl="0" algn="l">
              <a:lnSpc>
                <a:spcPct val="95000"/>
              </a:lnSpc>
              <a:spcBef>
                <a:spcPts val="800"/>
              </a:spcBef>
              <a:spcAft>
                <a:spcPts val="0"/>
              </a:spcAft>
              <a:buNone/>
            </a:pPr>
            <a:r>
              <a:rPr lang="en-US" sz="450">
                <a:latin typeface="Arial"/>
                <a:ea typeface="Arial"/>
                <a:cs typeface="Arial"/>
                <a:sym typeface="Arial"/>
              </a:rPr>
              <a:t>•Disparity in error rate</a:t>
            </a:r>
            <a:endParaRPr/>
          </a:p>
          <a:p>
            <a:pPr indent="0" lvl="0" marL="0" marR="0" rtl="0" algn="l">
              <a:lnSpc>
                <a:spcPct val="95000"/>
              </a:lnSpc>
              <a:spcBef>
                <a:spcPts val="800"/>
              </a:spcBef>
              <a:spcAft>
                <a:spcPts val="0"/>
              </a:spcAft>
              <a:buNone/>
            </a:pPr>
            <a:r>
              <a:rPr lang="en-US" sz="450">
                <a:latin typeface="Arial"/>
                <a:ea typeface="Arial"/>
                <a:cs typeface="Arial"/>
                <a:sym typeface="Arial"/>
              </a:rPr>
              <a:t>•Disparity in precision</a:t>
            </a:r>
            <a:endParaRPr/>
          </a:p>
          <a:p>
            <a:pPr indent="0" lvl="0" marL="0" marR="0" rtl="0" algn="l">
              <a:lnSpc>
                <a:spcPct val="95000"/>
              </a:lnSpc>
              <a:spcBef>
                <a:spcPts val="800"/>
              </a:spcBef>
              <a:spcAft>
                <a:spcPts val="0"/>
              </a:spcAft>
              <a:buNone/>
            </a:pPr>
            <a:r>
              <a:rPr lang="en-US" sz="450">
                <a:latin typeface="Arial"/>
                <a:ea typeface="Arial"/>
                <a:cs typeface="Arial"/>
                <a:sym typeface="Arial"/>
              </a:rPr>
              <a:t>•Disparity in recall</a:t>
            </a:r>
            <a:endParaRPr/>
          </a:p>
          <a:p>
            <a:pPr indent="0" lvl="0" marL="0" marR="0" rtl="0" algn="l">
              <a:lnSpc>
                <a:spcPct val="95000"/>
              </a:lnSpc>
              <a:spcBef>
                <a:spcPts val="800"/>
              </a:spcBef>
              <a:spcAft>
                <a:spcPts val="0"/>
              </a:spcAft>
              <a:buNone/>
            </a:pPr>
            <a:r>
              <a:rPr lang="en-US" sz="450">
                <a:latin typeface="Arial"/>
                <a:ea typeface="Arial"/>
                <a:cs typeface="Arial"/>
                <a:sym typeface="Arial"/>
              </a:rPr>
              <a:t>•Disparity in mean absolute error (MAE)</a:t>
            </a:r>
            <a:endParaRPr/>
          </a:p>
          <a:p>
            <a:pPr indent="0" lvl="0" marL="0" marR="0" rtl="0" algn="l">
              <a:lnSpc>
                <a:spcPct val="95000"/>
              </a:lnSpc>
              <a:spcBef>
                <a:spcPts val="800"/>
              </a:spcBef>
              <a:spcAft>
                <a:spcPts val="0"/>
              </a:spcAft>
              <a:buNone/>
            </a:pPr>
            <a:r>
              <a:rPr lang="en-US" sz="450">
                <a:latin typeface="Arial"/>
                <a:ea typeface="Arial"/>
                <a:cs typeface="Arial"/>
                <a:sym typeface="Arial"/>
              </a:rPr>
              <a:t>For example, the accuracy maybe be 84%, but the recall is 40%.   The recall will show the percentage rate of that the model made, which were correct.  So, you can see that there is a disparity or inconsistency between accuracy and recall, so the model is not reliable.</a:t>
            </a:r>
            <a:endParaRPr/>
          </a:p>
          <a:p>
            <a:pPr indent="0" lvl="0" marL="0" marR="0" rtl="0" algn="l">
              <a:lnSpc>
                <a:spcPct val="95000"/>
              </a:lnSpc>
              <a:spcBef>
                <a:spcPts val="800"/>
              </a:spcBef>
              <a:spcAft>
                <a:spcPts val="0"/>
              </a:spcAft>
              <a:buNone/>
            </a:pPr>
            <a:r>
              <a:t/>
            </a:r>
            <a:endParaRPr sz="450">
              <a:latin typeface="Arial"/>
              <a:ea typeface="Arial"/>
              <a:cs typeface="Arial"/>
              <a:sym typeface="Arial"/>
            </a:endParaRPr>
          </a:p>
          <a:p>
            <a:pPr indent="0" lvl="0" marL="0" marR="0" rtl="0" algn="l">
              <a:lnSpc>
                <a:spcPct val="95000"/>
              </a:lnSpc>
              <a:spcBef>
                <a:spcPts val="800"/>
              </a:spcBef>
              <a:spcAft>
                <a:spcPts val="0"/>
              </a:spcAft>
              <a:buNone/>
            </a:pPr>
            <a:r>
              <a:rPr lang="en-US" sz="450">
                <a:latin typeface="Arial"/>
                <a:ea typeface="Arial"/>
                <a:cs typeface="Arial"/>
                <a:sym typeface="Arial"/>
              </a:rPr>
              <a:t>------</a:t>
            </a:r>
            <a:endParaRPr/>
          </a:p>
          <a:p>
            <a:pPr indent="0" lvl="0" marL="0" marR="0" rtl="0" algn="l">
              <a:lnSpc>
                <a:spcPct val="95000"/>
              </a:lnSpc>
              <a:spcBef>
                <a:spcPts val="800"/>
              </a:spcBef>
              <a:spcAft>
                <a:spcPts val="0"/>
              </a:spcAft>
              <a:buNone/>
            </a:pPr>
            <a:r>
              <a:rPr lang="en-US" sz="450">
                <a:latin typeface="Arial"/>
                <a:ea typeface="Arial"/>
                <a:cs typeface="Arial"/>
                <a:sym typeface="Arial"/>
              </a:rPr>
              <a:t>Comparative analysis shines a light on how models are performing for one subgroup of the dataset versus another. One of the advantages is that the model overview component of the Responsible AI dashboard isn't just reliant on high-level numeric calculations on datasets, it dives down to the data features as well. This is especially important when one cohort has certain unique characteristics compared to another cohort. For instance, discovering that the model is more erroneous with a cohort that has sensitive features such as race, gender, age, religion, political affiliation etc.) can help expose potential unfairness.</a:t>
            </a:r>
            <a:endParaRPr/>
          </a:p>
          <a:p>
            <a:pPr indent="0" lvl="0" marL="0" marR="0" rtl="0" algn="l">
              <a:lnSpc>
                <a:spcPct val="95000"/>
              </a:lnSpc>
              <a:spcBef>
                <a:spcPts val="800"/>
              </a:spcBef>
              <a:spcAft>
                <a:spcPts val="0"/>
              </a:spcAft>
              <a:buNone/>
            </a:pPr>
            <a:r>
              <a:rPr lang="en-US" sz="450">
                <a:latin typeface="Arial"/>
                <a:ea typeface="Arial"/>
                <a:cs typeface="Arial"/>
                <a:sym typeface="Arial"/>
              </a:rPr>
              <a:t>The model overview component provides a comprehensive set of performance and fairness metrics for evaluating your model, along with key performance disparity metrics along specified features and dataset cohorts.</a:t>
            </a:r>
            <a:endParaRPr/>
          </a:p>
          <a:p>
            <a:pPr indent="0" lvl="0" marL="0" marR="0" rtl="0" algn="l">
              <a:lnSpc>
                <a:spcPct val="95000"/>
              </a:lnSpc>
              <a:spcBef>
                <a:spcPts val="800"/>
              </a:spcBef>
              <a:spcAft>
                <a:spcPts val="0"/>
              </a:spcAft>
              <a:buNone/>
            </a:pPr>
            <a:r>
              <a:rPr lang="en-US" sz="450">
                <a:latin typeface="Arial"/>
                <a:ea typeface="Arial"/>
                <a:cs typeface="Arial"/>
                <a:sym typeface="Arial"/>
              </a:rPr>
              <a:t>The Model Overview component within the Responsible AI dashboard helps analyze model performance metric disparities across different data cohorts that the user creates.</a:t>
            </a:r>
            <a:endParaRPr/>
          </a:p>
          <a:p>
            <a:pPr indent="0" lvl="0" marL="0" marR="0" rtl="0" algn="l">
              <a:lnSpc>
                <a:spcPct val="95000"/>
              </a:lnSpc>
              <a:spcBef>
                <a:spcPts val="800"/>
              </a:spcBef>
              <a:spcAft>
                <a:spcPts val="0"/>
              </a:spcAft>
              <a:buNone/>
            </a:pPr>
            <a:r>
              <a:rPr lang="en-US" sz="450">
                <a:latin typeface="Arial"/>
                <a:ea typeface="Arial"/>
                <a:cs typeface="Arial"/>
                <a:sym typeface="Arial"/>
              </a:rPr>
              <a:t>Model fairness is quantified through disparity metrics during the analysis process.</a:t>
            </a:r>
            <a:endParaRPr/>
          </a:p>
          <a:p>
            <a:pPr indent="0" lvl="0" marL="0" marR="0" rtl="0" algn="l">
              <a:lnSpc>
                <a:spcPct val="95000"/>
              </a:lnSpc>
              <a:spcBef>
                <a:spcPts val="800"/>
              </a:spcBef>
              <a:spcAft>
                <a:spcPts val="0"/>
              </a:spcAft>
              <a:buNone/>
            </a:pPr>
            <a:r>
              <a:rPr lang="en-US" sz="450">
                <a:latin typeface="Arial"/>
                <a:ea typeface="Arial"/>
                <a:cs typeface="Arial"/>
                <a:sym typeface="Arial"/>
              </a:rPr>
              <a:t> </a:t>
            </a:r>
            <a:endParaRPr/>
          </a:p>
          <a:p>
            <a:pPr indent="0" lvl="0" marL="0" rtl="0" algn="l">
              <a:lnSpc>
                <a:spcPct val="80000"/>
              </a:lnSpc>
              <a:spcBef>
                <a:spcPts val="800"/>
              </a:spcBef>
              <a:spcAft>
                <a:spcPts val="0"/>
              </a:spcAft>
              <a:buNone/>
            </a:pPr>
            <a:r>
              <a:t/>
            </a:r>
            <a:endParaRPr sz="300"/>
          </a:p>
        </p:txBody>
      </p:sp>
      <p:sp>
        <p:nvSpPr>
          <p:cNvPr id="502" name="Google Shape;50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None/>
            </a:pPr>
            <a:r>
              <a:rPr lang="en-US" sz="720">
                <a:latin typeface="Arial"/>
                <a:ea typeface="Arial"/>
                <a:cs typeface="Arial"/>
                <a:sym typeface="Arial"/>
              </a:rPr>
              <a:t>The Azure Responsible AI dashboard includes a Data Analysis section for users to be able to explore and understand the dataset distributions and statistics. It provides an interactive user interface (UI) to enable users to visualize datasets based on the predicted and actual outcomes, error groups, and specific features. This is useful for ML professionals to be able to debug and identify issues of data over- and under-representation and to see how data is clustered in the dataset. As a result, they can understand the root cause of errors and any fairness issues introduced via data imbalances or lack of representation of a particular data group.</a:t>
            </a:r>
            <a:endParaRPr/>
          </a:p>
          <a:p>
            <a:pPr indent="-342900" lvl="0" marL="342900" marR="0" rtl="0" algn="l">
              <a:lnSpc>
                <a:spcPct val="95000"/>
              </a:lnSpc>
              <a:spcBef>
                <a:spcPts val="800"/>
              </a:spcBef>
              <a:spcAft>
                <a:spcPts val="0"/>
              </a:spcAft>
              <a:buClr>
                <a:schemeClr val="dk1"/>
              </a:buClr>
              <a:buSzPts val="720"/>
              <a:buFont typeface="Arial"/>
              <a:buChar char="•"/>
            </a:pPr>
            <a:r>
              <a:rPr b="1" lang="en-US" sz="720">
                <a:latin typeface="Arial"/>
                <a:ea typeface="Arial"/>
                <a:cs typeface="Arial"/>
                <a:sym typeface="Arial"/>
              </a:rPr>
              <a:t>Overrepresented or Underrepresented data </a:t>
            </a:r>
            <a:r>
              <a:rPr lang="en-US" sz="720">
                <a:latin typeface="Arial"/>
                <a:ea typeface="Arial"/>
                <a:cs typeface="Arial"/>
                <a:sym typeface="Arial"/>
              </a:rPr>
              <a:t>This leads to data biases causing the model to have fairness, inclusiveness, safety, or reliability issues.</a:t>
            </a:r>
            <a:endParaRPr/>
          </a:p>
          <a:p>
            <a:pPr indent="-342900" lvl="0" marL="342900" marR="0" rtl="0" algn="l">
              <a:lnSpc>
                <a:spcPct val="95000"/>
              </a:lnSpc>
              <a:spcBef>
                <a:spcPts val="800"/>
              </a:spcBef>
              <a:spcAft>
                <a:spcPts val="0"/>
              </a:spcAft>
              <a:buClr>
                <a:schemeClr val="dk1"/>
              </a:buClr>
              <a:buSzPts val="720"/>
              <a:buFont typeface="Arial"/>
              <a:buChar char="•"/>
            </a:pPr>
            <a:r>
              <a:rPr b="1" lang="en-US" sz="720">
                <a:latin typeface="Arial"/>
                <a:ea typeface="Arial"/>
                <a:cs typeface="Arial"/>
                <a:sym typeface="Arial"/>
              </a:rPr>
              <a:t>Data quality </a:t>
            </a:r>
            <a:r>
              <a:rPr lang="en-US" sz="720">
                <a:latin typeface="Arial"/>
                <a:ea typeface="Arial"/>
                <a:cs typeface="Arial"/>
                <a:sym typeface="Arial"/>
              </a:rPr>
              <a:t>Examining data representation across cohorts can reveal errors that come from representation issues, label noise, feature noise, label bias, and similar factors. </a:t>
            </a:r>
            <a:endParaRPr/>
          </a:p>
          <a:p>
            <a:pPr indent="-342900" lvl="0" marL="342900" marR="0" rtl="0" algn="l">
              <a:lnSpc>
                <a:spcPct val="95000"/>
              </a:lnSpc>
              <a:spcBef>
                <a:spcPts val="800"/>
              </a:spcBef>
              <a:spcAft>
                <a:spcPts val="0"/>
              </a:spcAft>
              <a:buClr>
                <a:schemeClr val="dk1"/>
              </a:buClr>
              <a:buSzPts val="720"/>
              <a:buFont typeface="Arial"/>
              <a:buChar char="•"/>
            </a:pPr>
            <a:r>
              <a:rPr b="1" lang="en-US" sz="720">
                <a:latin typeface="Arial"/>
                <a:ea typeface="Arial"/>
                <a:cs typeface="Arial"/>
                <a:sym typeface="Arial"/>
              </a:rPr>
              <a:t>Data isolation behavior </a:t>
            </a:r>
            <a:r>
              <a:rPr lang="en-US" sz="720">
                <a:latin typeface="Arial"/>
                <a:ea typeface="Arial"/>
                <a:cs typeface="Arial"/>
                <a:sym typeface="Arial"/>
              </a:rPr>
              <a:t>Explore your dataset statistics by selecting different filters to slice your data into different subgroups (cohorts)</a:t>
            </a:r>
            <a:endParaRPr/>
          </a:p>
          <a:p>
            <a:pPr indent="-297180" lvl="0" marL="342900" marR="0" rtl="0" algn="l">
              <a:lnSpc>
                <a:spcPct val="95000"/>
              </a:lnSpc>
              <a:spcBef>
                <a:spcPts val="800"/>
              </a:spcBef>
              <a:spcAft>
                <a:spcPts val="0"/>
              </a:spcAft>
              <a:buClr>
                <a:schemeClr val="dk1"/>
              </a:buClr>
              <a:buSzPts val="720"/>
              <a:buFont typeface="Arial"/>
              <a:buNone/>
            </a:pPr>
            <a:r>
              <a:t/>
            </a:r>
            <a:endParaRPr sz="720">
              <a:latin typeface="Arial"/>
              <a:ea typeface="Arial"/>
              <a:cs typeface="Arial"/>
              <a:sym typeface="Arial"/>
            </a:endParaRPr>
          </a:p>
          <a:p>
            <a:pPr indent="0" lvl="0" marL="0" marR="0" rtl="0" algn="l">
              <a:lnSpc>
                <a:spcPct val="95000"/>
              </a:lnSpc>
              <a:spcBef>
                <a:spcPts val="800"/>
              </a:spcBef>
              <a:spcAft>
                <a:spcPts val="0"/>
              </a:spcAft>
              <a:buNone/>
            </a:pPr>
            <a:r>
              <a:rPr lang="en-US" sz="720">
                <a:latin typeface="Arial"/>
                <a:ea typeface="Arial"/>
                <a:cs typeface="Arial"/>
                <a:sym typeface="Arial"/>
              </a:rPr>
              <a:t>The traditional method of evaluating the trustworthiness of a model's performance is to look at calculated metrics such as accuracy, recall, precision, root mean squared error (RSME), mean absolute error (MAE), or R</a:t>
            </a:r>
            <a:r>
              <a:rPr baseline="30000" lang="en-US" sz="720">
                <a:latin typeface="Arial"/>
                <a:ea typeface="Arial"/>
                <a:cs typeface="Arial"/>
                <a:sym typeface="Arial"/>
              </a:rPr>
              <a:t>2</a:t>
            </a:r>
            <a:r>
              <a:rPr lang="en-US" sz="720">
                <a:latin typeface="Arial"/>
                <a:ea typeface="Arial"/>
                <a:cs typeface="Arial"/>
                <a:sym typeface="Arial"/>
              </a:rPr>
              <a:t> depending on the type of use-case you have (for example, classification or regression). Data scientists and AI developers can also measure confidence levels for areas the model correctly predicted or the frequency of making correct predictions. You can also try to isolate your test data in separate cohorts to observe and compare how the model performs with some groups vs. others. However, all of these techniques ignore a major blind spot: the underlying data.</a:t>
            </a:r>
            <a:endParaRPr/>
          </a:p>
          <a:p>
            <a:pPr indent="0" lvl="0" marL="0" marR="0" rtl="0" algn="l">
              <a:lnSpc>
                <a:spcPct val="95000"/>
              </a:lnSpc>
              <a:spcBef>
                <a:spcPts val="800"/>
              </a:spcBef>
              <a:spcAft>
                <a:spcPts val="0"/>
              </a:spcAft>
              <a:buNone/>
            </a:pPr>
            <a:r>
              <a:t/>
            </a:r>
            <a:endParaRPr sz="720">
              <a:latin typeface="Arial"/>
              <a:ea typeface="Arial"/>
              <a:cs typeface="Arial"/>
              <a:sym typeface="Arial"/>
            </a:endParaRPr>
          </a:p>
          <a:p>
            <a:pPr indent="0" lvl="0" marL="0" marR="0" rtl="0" algn="l">
              <a:lnSpc>
                <a:spcPct val="95000"/>
              </a:lnSpc>
              <a:spcBef>
                <a:spcPts val="800"/>
              </a:spcBef>
              <a:spcAft>
                <a:spcPts val="0"/>
              </a:spcAft>
              <a:buNone/>
            </a:pPr>
            <a:r>
              <a:rPr lang="en-US" sz="720">
                <a:latin typeface="Arial"/>
                <a:ea typeface="Arial"/>
                <a:cs typeface="Arial"/>
                <a:sym typeface="Arial"/>
              </a:rPr>
              <a:t>Data can be overrepresented in some cases and underrepresented in others. This might lead to data biases, causing the model to have fairness, inclusiveness, safety, and/or reliability issues.</a:t>
            </a:r>
            <a:endParaRPr/>
          </a:p>
          <a:p>
            <a:pPr indent="0" lvl="0" marL="0" marR="0" rtl="0" algn="l">
              <a:lnSpc>
                <a:spcPct val="95000"/>
              </a:lnSpc>
              <a:spcBef>
                <a:spcPts val="800"/>
              </a:spcBef>
              <a:spcAft>
                <a:spcPts val="0"/>
              </a:spcAft>
              <a:buNone/>
            </a:pPr>
            <a:r>
              <a:rPr lang="en-US" sz="720">
                <a:latin typeface="Arial"/>
                <a:ea typeface="Arial"/>
                <a:cs typeface="Arial"/>
                <a:sym typeface="Arial"/>
              </a:rPr>
              <a:t> </a:t>
            </a:r>
            <a:endParaRPr/>
          </a:p>
          <a:p>
            <a:pPr indent="0" lvl="0" marL="0" rtl="0" algn="l">
              <a:lnSpc>
                <a:spcPct val="80000"/>
              </a:lnSpc>
              <a:spcBef>
                <a:spcPts val="800"/>
              </a:spcBef>
              <a:spcAft>
                <a:spcPts val="0"/>
              </a:spcAft>
              <a:buNone/>
            </a:pPr>
            <a:r>
              <a:t/>
            </a:r>
            <a:endParaRPr sz="480"/>
          </a:p>
        </p:txBody>
      </p:sp>
      <p:sp>
        <p:nvSpPr>
          <p:cNvPr id="512" name="Google Shape;51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839"/>
              <a:t>The feature importance component provides an interactive user interface (UI) that enables data scientists or AI developers to see the top features in their dataset that influence their model's prediction. In addition, it provides both global explanations and local explanations. With global explanations, the dashboard displays the top features that affect the model's overall predictions. For local explanations, it shows which features most influenced a prediction for an individual data point. For example, Marc and his wife Sarah are financially stable and share a bank account and both have good credit scores.  Marc gets approved for a business loan, but Sarah is rejected.  If the Responsible AI dashboard exposes that the top feature that drove loan approval model is sensitive features such as: age, gender, or race. Then we'll know that the loan has gender bias. </a:t>
            </a:r>
            <a:endParaRPr sz="839"/>
          </a:p>
          <a:p>
            <a:pPr indent="0" lvl="0" marL="0" rtl="0" algn="l">
              <a:lnSpc>
                <a:spcPct val="80000"/>
              </a:lnSpc>
              <a:spcBef>
                <a:spcPts val="0"/>
              </a:spcBef>
              <a:spcAft>
                <a:spcPts val="0"/>
              </a:spcAft>
              <a:buNone/>
            </a:pPr>
            <a:r>
              <a:rPr lang="en-US" sz="839"/>
              <a:t>The RAI dashboard gives users the ability to understand and explain a model’s behavior for transparency and accountability.  Users can see the top features driving the model’s predictions.</a:t>
            </a:r>
            <a:endParaRPr sz="839"/>
          </a:p>
          <a:p>
            <a:pPr indent="0" lvl="0" marL="0" rtl="0" algn="l">
              <a:lnSpc>
                <a:spcPct val="80000"/>
              </a:lnSpc>
              <a:spcBef>
                <a:spcPts val="0"/>
              </a:spcBef>
              <a:spcAft>
                <a:spcPts val="0"/>
              </a:spcAft>
              <a:buNone/>
            </a:pPr>
            <a:r>
              <a:t/>
            </a:r>
            <a:endParaRPr sz="839"/>
          </a:p>
          <a:p>
            <a:pPr indent="0" lvl="0" marL="0" rtl="0" algn="l">
              <a:lnSpc>
                <a:spcPct val="80000"/>
              </a:lnSpc>
              <a:spcBef>
                <a:spcPts val="0"/>
              </a:spcBef>
              <a:spcAft>
                <a:spcPts val="0"/>
              </a:spcAft>
              <a:buNone/>
            </a:pPr>
            <a:r>
              <a:rPr lang="en-US" sz="839"/>
              <a:t>When you're using machine learning models in ways that affect people’s lives, it's critically important to understand what influences the behavior of models. Interpretability helps answer questions in scenarios such as:</a:t>
            </a:r>
            <a:endParaRPr sz="839"/>
          </a:p>
          <a:p>
            <a:pPr indent="0" lvl="0" marL="0" rtl="0" algn="l">
              <a:lnSpc>
                <a:spcPct val="80000"/>
              </a:lnSpc>
              <a:spcBef>
                <a:spcPts val="0"/>
              </a:spcBef>
              <a:spcAft>
                <a:spcPts val="0"/>
              </a:spcAft>
              <a:buNone/>
            </a:pPr>
            <a:r>
              <a:t/>
            </a:r>
            <a:endParaRPr sz="839"/>
          </a:p>
          <a:p>
            <a:pPr indent="-285750" lvl="0" marL="285750" rtl="0" algn="l">
              <a:lnSpc>
                <a:spcPct val="80000"/>
              </a:lnSpc>
              <a:spcBef>
                <a:spcPts val="0"/>
              </a:spcBef>
              <a:spcAft>
                <a:spcPts val="0"/>
              </a:spcAft>
              <a:buClr>
                <a:schemeClr val="dk1"/>
              </a:buClr>
              <a:buSzPts val="839"/>
              <a:buFont typeface="Arial"/>
              <a:buChar char="•"/>
            </a:pPr>
            <a:r>
              <a:rPr lang="en-US" sz="839"/>
              <a:t>Model debugging: Why did my model make this mistake? How can I improve my model?</a:t>
            </a:r>
            <a:endParaRPr sz="839"/>
          </a:p>
          <a:p>
            <a:pPr indent="-285750" lvl="0" marL="285750" rtl="0" algn="l">
              <a:lnSpc>
                <a:spcPct val="80000"/>
              </a:lnSpc>
              <a:spcBef>
                <a:spcPts val="0"/>
              </a:spcBef>
              <a:spcAft>
                <a:spcPts val="0"/>
              </a:spcAft>
              <a:buClr>
                <a:schemeClr val="dk1"/>
              </a:buClr>
              <a:buSzPts val="839"/>
              <a:buFont typeface="Arial"/>
              <a:buChar char="•"/>
            </a:pPr>
            <a:r>
              <a:rPr lang="en-US" sz="839"/>
              <a:t>Human-AI collaboration: How can I understand and trust the model’s decisions?</a:t>
            </a:r>
            <a:endParaRPr sz="839"/>
          </a:p>
          <a:p>
            <a:pPr indent="-285750" lvl="0" marL="285750" rtl="0" algn="l">
              <a:lnSpc>
                <a:spcPct val="80000"/>
              </a:lnSpc>
              <a:spcBef>
                <a:spcPts val="0"/>
              </a:spcBef>
              <a:spcAft>
                <a:spcPts val="0"/>
              </a:spcAft>
              <a:buClr>
                <a:schemeClr val="dk1"/>
              </a:buClr>
              <a:buSzPts val="839"/>
              <a:buFont typeface="Arial"/>
              <a:buChar char="•"/>
            </a:pPr>
            <a:r>
              <a:rPr lang="en-US" sz="839"/>
              <a:t>Regulatory compliance: Does my model satisfy legal requirements?</a:t>
            </a:r>
            <a:br>
              <a:rPr lang="en-US" sz="839"/>
            </a:br>
            <a:br>
              <a:rPr lang="en-US" sz="839"/>
            </a:br>
            <a:r>
              <a:rPr lang="en-US" sz="839"/>
              <a:t> By using the feature importance component, you can see which features were most important in your model's predictions.</a:t>
            </a:r>
            <a:br>
              <a:rPr lang="en-US" sz="839"/>
            </a:br>
            <a:br>
              <a:rPr lang="en-US" sz="839"/>
            </a:br>
            <a:r>
              <a:rPr lang="en-US" sz="839"/>
              <a:t>=============================</a:t>
            </a:r>
            <a:br>
              <a:rPr lang="en-US" sz="839"/>
            </a:br>
            <a:br>
              <a:rPr lang="en-US" sz="839"/>
            </a:br>
            <a:r>
              <a:rPr lang="en-US" sz="839"/>
              <a:t>Assessing a model isn't just about understanding how accurately it can make a prediction, but also why it made the prediction. Understanding a model's behavior is a critical part of debugging and helps drive responsible outputs. By evaluating which data features are driving a model's prediction, you can identify if they're acceptable sensitive or nonsensitive features to base a decision on. In addition, being able to explain a model's outcome provides shared understanding for data scientists, decision-makers, end-users and auditors. Some industries have compliance regulations that require organizations to provide an explanation for how and why a model made the prediction it did. If an AI system is driving the decision-making, then data scientists need to specify the data features driving the model to make a prediction.</a:t>
            </a:r>
            <a:br>
              <a:rPr lang="en-US" sz="839"/>
            </a:br>
            <a:br>
              <a:rPr lang="en-US" sz="839"/>
            </a:br>
            <a:r>
              <a:rPr lang="en-US" sz="839"/>
              <a:t> </a:t>
            </a:r>
            <a:endParaRPr sz="839"/>
          </a:p>
          <a:p>
            <a:pPr indent="0" lvl="0" marL="0" marR="0" rtl="0" algn="l">
              <a:lnSpc>
                <a:spcPct val="94999"/>
              </a:lnSpc>
              <a:spcBef>
                <a:spcPts val="0"/>
              </a:spcBef>
              <a:spcAft>
                <a:spcPts val="0"/>
              </a:spcAft>
              <a:buNone/>
            </a:pPr>
            <a:r>
              <a:t/>
            </a:r>
            <a:endParaRPr sz="1260">
              <a:latin typeface="Arial"/>
              <a:ea typeface="Arial"/>
              <a:cs typeface="Arial"/>
              <a:sym typeface="Arial"/>
            </a:endParaRPr>
          </a:p>
        </p:txBody>
      </p:sp>
      <p:sp>
        <p:nvSpPr>
          <p:cNvPr id="523" name="Google Shape;52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the Learn Session for the Responsible AI Dashboard. This is our agenda for today.</a:t>
            </a:r>
            <a:br>
              <a:rPr lang="en-US"/>
            </a:br>
            <a:br>
              <a:rPr lang="en-US"/>
            </a:br>
            <a:r>
              <a:rPr lang="en-US"/>
              <a:t>The Learn Module is designed for 20 minutes of “concepts” and 45 minutes of “lab”</a:t>
            </a:r>
            <a:endParaRPr/>
          </a:p>
          <a:p>
            <a:pPr indent="0" lvl="0" marL="0" rtl="0" algn="l">
              <a:spcBef>
                <a:spcPts val="0"/>
              </a:spcBef>
              <a:spcAft>
                <a:spcPts val="0"/>
              </a:spcAft>
              <a:buNone/>
            </a:pPr>
            <a:r>
              <a:rPr lang="en-US"/>
              <a:t>In the workshop format, we can follow this agenda to ensure attendees complete the lab within an hour.</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US"/>
              <a:t>[5 mins] Start the Lab Preparation early before reviewing concepts.  Lab setup takes 10 minutes, so we can use that time to review concepts.</a:t>
            </a:r>
            <a:endParaRPr/>
          </a:p>
          <a:p>
            <a:pPr indent="-228600" lvl="0" marL="228600" rtl="0" algn="l">
              <a:spcBef>
                <a:spcPts val="0"/>
              </a:spcBef>
              <a:spcAft>
                <a:spcPts val="0"/>
              </a:spcAft>
              <a:buClr>
                <a:schemeClr val="dk1"/>
              </a:buClr>
              <a:buSzPts val="1200"/>
              <a:buFont typeface="Calibri"/>
              <a:buAutoNum type="arabicPeriod"/>
            </a:pPr>
            <a:r>
              <a:rPr lang="en-US"/>
              <a:t>[10 mins] Review Concepts while attendees wait for setup to complete. Use the 2-minute video, or walk through the slides and explain them</a:t>
            </a:r>
            <a:endParaRPr/>
          </a:p>
          <a:p>
            <a:pPr indent="-228600" lvl="0" marL="228600" rtl="0" algn="l">
              <a:spcBef>
                <a:spcPts val="0"/>
              </a:spcBef>
              <a:spcAft>
                <a:spcPts val="0"/>
              </a:spcAft>
              <a:buClr>
                <a:schemeClr val="dk1"/>
              </a:buClr>
              <a:buSzPts val="1200"/>
              <a:buFont typeface="Calibri"/>
              <a:buAutoNum type="arabicPeriod"/>
            </a:pPr>
            <a:r>
              <a:rPr lang="en-US"/>
              <a:t>[35 mins] Let attendees get back to their Labs and complete the exercises on their own.</a:t>
            </a:r>
            <a:endParaRPr/>
          </a:p>
          <a:p>
            <a:pPr indent="-228600" lvl="0" marL="228600" rtl="0" algn="l">
              <a:spcBef>
                <a:spcPts val="0"/>
              </a:spcBef>
              <a:spcAft>
                <a:spcPts val="0"/>
              </a:spcAft>
              <a:buClr>
                <a:schemeClr val="dk1"/>
              </a:buClr>
              <a:buSzPts val="1200"/>
              <a:buFont typeface="Calibri"/>
              <a:buAutoNum type="arabicPeriod"/>
            </a:pPr>
            <a:r>
              <a:rPr lang="en-US"/>
              <a:t>[5 mins] Do the knowledge check to review understanding – or use time for Q&amp;A or extra buffer</a:t>
            </a:r>
            <a:endParaRPr/>
          </a:p>
          <a:p>
            <a:pPr indent="-228600" lvl="0" marL="228600" rtl="0" algn="l">
              <a:spcBef>
                <a:spcPts val="0"/>
              </a:spcBef>
              <a:spcAft>
                <a:spcPts val="0"/>
              </a:spcAft>
              <a:buClr>
                <a:schemeClr val="dk1"/>
              </a:buClr>
              <a:buSzPts val="1200"/>
              <a:buFont typeface="Calibri"/>
              <a:buAutoNum type="arabicPeriod"/>
            </a:pPr>
            <a:r>
              <a:rPr lang="en-US"/>
              <a:t>[5 mins] Wrap-up and provide badges, resources</a:t>
            </a:r>
            <a:endParaRPr/>
          </a:p>
        </p:txBody>
      </p:sp>
      <p:sp>
        <p:nvSpPr>
          <p:cNvPr id="535" name="Google Shape;53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lab later in this module, we'll be using the UCI hospital diabetes dataset to train a classification model using the Scikit-Learn framework. The model will predict whether or not a diabetic patient will be readmitted back to a hospital within 30 days of being discharged.</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p:txBody>
      </p:sp>
      <p:sp>
        <p:nvSpPr>
          <p:cNvPr id="568" name="Google Shape;56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the Responsible AI Dashboard Training Session.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Before we get started, let’s get ourselves setup with the development environment for this lab. </a:t>
            </a:r>
            <a:endParaRPr/>
          </a:p>
          <a:p>
            <a:pPr indent="0" lvl="0" marL="0" rtl="0" algn="l">
              <a:spcBef>
                <a:spcPts val="0"/>
              </a:spcBef>
              <a:spcAft>
                <a:spcPts val="0"/>
              </a:spcAft>
              <a:buNone/>
            </a:pPr>
            <a:r>
              <a:rPr lang="en-US"/>
              <a:t>Visit this URL in your browser to open the Learn Module.</a:t>
            </a:r>
            <a:endParaRPr/>
          </a:p>
        </p:txBody>
      </p:sp>
      <p:sp>
        <p:nvSpPr>
          <p:cNvPr id="215" name="Google Shape;21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the Learn Session for the Responsible AI Dashboard. This is our agenda for today.</a:t>
            </a:r>
            <a:br>
              <a:rPr lang="en-US"/>
            </a:br>
            <a:br>
              <a:rPr lang="en-US"/>
            </a:br>
            <a:r>
              <a:rPr lang="en-US"/>
              <a:t>The Learn Module is designed for 20 minutes of “concepts” and 45 minutes of “lab”</a:t>
            </a:r>
            <a:endParaRPr/>
          </a:p>
          <a:p>
            <a:pPr indent="0" lvl="0" marL="0" rtl="0" algn="l">
              <a:spcBef>
                <a:spcPts val="0"/>
              </a:spcBef>
              <a:spcAft>
                <a:spcPts val="0"/>
              </a:spcAft>
              <a:buNone/>
            </a:pPr>
            <a:r>
              <a:rPr lang="en-US"/>
              <a:t>In the workshop format, we can follow this agenda to ensure attendees complete the lab within an hour.</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US"/>
              <a:t>[5 mins] Start the Lab Preparation early before reviewing concepts.  Lab setup takes 10 minutes, so we can use that time to review concepts.</a:t>
            </a:r>
            <a:endParaRPr/>
          </a:p>
          <a:p>
            <a:pPr indent="-228600" lvl="0" marL="228600" rtl="0" algn="l">
              <a:spcBef>
                <a:spcPts val="0"/>
              </a:spcBef>
              <a:spcAft>
                <a:spcPts val="0"/>
              </a:spcAft>
              <a:buClr>
                <a:schemeClr val="dk1"/>
              </a:buClr>
              <a:buSzPts val="1200"/>
              <a:buFont typeface="Calibri"/>
              <a:buAutoNum type="arabicPeriod"/>
            </a:pPr>
            <a:r>
              <a:rPr lang="en-US"/>
              <a:t>[10 mins] Review Concepts while attendees wait for setup to complete. Use the 2-minute video, or walk through the slides and explain them</a:t>
            </a:r>
            <a:endParaRPr/>
          </a:p>
          <a:p>
            <a:pPr indent="-228600" lvl="0" marL="228600" rtl="0" algn="l">
              <a:spcBef>
                <a:spcPts val="0"/>
              </a:spcBef>
              <a:spcAft>
                <a:spcPts val="0"/>
              </a:spcAft>
              <a:buClr>
                <a:schemeClr val="dk1"/>
              </a:buClr>
              <a:buSzPts val="1200"/>
              <a:buFont typeface="Calibri"/>
              <a:buAutoNum type="arabicPeriod"/>
            </a:pPr>
            <a:r>
              <a:rPr lang="en-US"/>
              <a:t>[35 mins] Let attendees get back to their Labs and complete the exercises on their own.</a:t>
            </a:r>
            <a:endParaRPr/>
          </a:p>
          <a:p>
            <a:pPr indent="-228600" lvl="0" marL="228600" rtl="0" algn="l">
              <a:spcBef>
                <a:spcPts val="0"/>
              </a:spcBef>
              <a:spcAft>
                <a:spcPts val="0"/>
              </a:spcAft>
              <a:buClr>
                <a:schemeClr val="dk1"/>
              </a:buClr>
              <a:buSzPts val="1200"/>
              <a:buFont typeface="Calibri"/>
              <a:buAutoNum type="arabicPeriod"/>
            </a:pPr>
            <a:r>
              <a:rPr lang="en-US"/>
              <a:t>[5 mins] Do the knowledge check to review understanding – or use time for Q&amp;A or extra buffer</a:t>
            </a:r>
            <a:endParaRPr/>
          </a:p>
          <a:p>
            <a:pPr indent="-228600" lvl="0" marL="228600" rtl="0" algn="l">
              <a:spcBef>
                <a:spcPts val="0"/>
              </a:spcBef>
              <a:spcAft>
                <a:spcPts val="0"/>
              </a:spcAft>
              <a:buClr>
                <a:schemeClr val="dk1"/>
              </a:buClr>
              <a:buSzPts val="1200"/>
              <a:buFont typeface="Calibri"/>
              <a:buAutoNum type="arabicPeriod"/>
            </a:pPr>
            <a:r>
              <a:rPr lang="en-US"/>
              <a:t>[5 mins] Wrap-up and provide badges, resources</a:t>
            </a:r>
            <a:endParaRPr/>
          </a:p>
        </p:txBody>
      </p:sp>
      <p:sp>
        <p:nvSpPr>
          <p:cNvPr id="638" name="Google Shape;63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Explanation: Correct. Registering the model is the final step to make the trained model available for future predictions, allowing it to be accessed and utilized in various applications.</a:t>
            </a:r>
            <a:endParaRPr/>
          </a:p>
        </p:txBody>
      </p:sp>
      <p:sp>
        <p:nvSpPr>
          <p:cNvPr id="671" name="Google Shape;67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Explanation: Correct. Registering the model is the final step to make the trained model available for future predictions, allowing it to be accessed and utilized in various applications.</a:t>
            </a:r>
            <a:endParaRPr/>
          </a:p>
        </p:txBody>
      </p:sp>
      <p:sp>
        <p:nvSpPr>
          <p:cNvPr id="683" name="Google Shape;68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Explanation: The feature importance component helps users understand how different features affect the model's predictions.</a:t>
            </a:r>
            <a:endParaRPr/>
          </a:p>
        </p:txBody>
      </p:sp>
      <p:sp>
        <p:nvSpPr>
          <p:cNvPr id="696" name="Google Shape;69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Explanation: The feature importance component helps users understand how different features affect the model's predictions.</a:t>
            </a:r>
            <a:endParaRPr/>
          </a:p>
        </p:txBody>
      </p:sp>
      <p:sp>
        <p:nvSpPr>
          <p:cNvPr id="708" name="Google Shape;70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Explanation: Correct. Data imbalance can lead to fairness and inclusiveness issues as the model might not perform well on underrepresented groups.</a:t>
            </a:r>
            <a:endParaRPr/>
          </a:p>
        </p:txBody>
      </p:sp>
      <p:sp>
        <p:nvSpPr>
          <p:cNvPr id="721" name="Google Shape;72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Explanation: Correct. Data imbalance can lead to fairness and inclusiveness issues as the model might not perform well on underrepresented groups.</a:t>
            </a:r>
            <a:endParaRPr/>
          </a:p>
        </p:txBody>
      </p:sp>
      <p:sp>
        <p:nvSpPr>
          <p:cNvPr id="733" name="Google Shape;73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lab later in this module, we'll be using the UCI hospital diabetes dataset to train a classification model using the Scikit-Learn framework. </a:t>
            </a:r>
            <a:br>
              <a:rPr lang="en-US"/>
            </a:br>
            <a:r>
              <a:rPr lang="en-US"/>
              <a:t>The model will predict whether or not a diabetic patient will be readmitted back to a hospital within 30 days of being discharged.</a:t>
            </a:r>
            <a:br>
              <a:rPr lang="en-US"/>
            </a:br>
            <a:r>
              <a:rPr lang="en-US"/>
              <a:t>The lab will consist of 2 notebooks – </a:t>
            </a:r>
            <a:br>
              <a:rPr lang="en-US"/>
            </a:br>
            <a:r>
              <a:rPr lang="en-US"/>
              <a:t>one that creates and registers our model in Azure</a:t>
            </a:r>
            <a:br>
              <a:rPr lang="en-US"/>
            </a:br>
            <a:r>
              <a:rPr lang="en-US"/>
              <a:t>and the other that creates &amp; activates the Responsible AI Dashboard for the model, to help us debug it</a:t>
            </a:r>
            <a:endParaRPr/>
          </a:p>
          <a:p>
            <a:pPr indent="0" lvl="0" marL="0" rtl="0" algn="l">
              <a:spcBef>
                <a:spcPts val="525"/>
              </a:spcBef>
              <a:spcAft>
                <a:spcPts val="0"/>
              </a:spcAft>
              <a:buNone/>
            </a:pPr>
            <a:r>
              <a:t/>
            </a:r>
            <a:endParaRPr/>
          </a:p>
          <a:p>
            <a:pPr indent="0" lvl="0" marL="0" rtl="0" algn="l">
              <a:spcBef>
                <a:spcPts val="1050"/>
              </a:spcBef>
              <a:spcAft>
                <a:spcPts val="0"/>
              </a:spcAft>
              <a:buNone/>
            </a:pPr>
            <a:r>
              <a:rPr lang="en-US"/>
              <a:t>We will not cover the decision-making components of the Dashboard today</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p:txBody>
      </p:sp>
      <p:sp>
        <p:nvSpPr>
          <p:cNvPr id="226" name="Google Shape;22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br>
              <a:rPr lang="en-US"/>
            </a:br>
            <a:r>
              <a:rPr lang="en-US"/>
              <a:t>Welcome to the Learn Session for the Responsible AI Dashboard. This is our agenda for today.</a:t>
            </a:r>
            <a:br>
              <a:rPr lang="en-US"/>
            </a:br>
            <a:br>
              <a:rPr lang="en-US"/>
            </a:br>
            <a:r>
              <a:rPr lang="en-US"/>
              <a:t>The Learn Module is designed for 20 minutes of “concepts” and 45 minutes of “lab”</a:t>
            </a:r>
            <a:endParaRPr/>
          </a:p>
          <a:p>
            <a:pPr indent="0" lvl="0" marL="0" rtl="0" algn="l">
              <a:spcBef>
                <a:spcPts val="0"/>
              </a:spcBef>
              <a:spcAft>
                <a:spcPts val="0"/>
              </a:spcAft>
              <a:buNone/>
            </a:pPr>
            <a:r>
              <a:rPr lang="en-US"/>
              <a:t>In the workshop format, we can follow this agenda to ensure attendees complete the lab within an hour.</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US"/>
              <a:t>[5 mins] Start the Lab Preparation early before reviewing concepts.  Lab setup takes 10 minutes, so we can use that time to review concepts.</a:t>
            </a:r>
            <a:endParaRPr/>
          </a:p>
          <a:p>
            <a:pPr indent="-228600" lvl="0" marL="228600" rtl="0" algn="l">
              <a:spcBef>
                <a:spcPts val="0"/>
              </a:spcBef>
              <a:spcAft>
                <a:spcPts val="0"/>
              </a:spcAft>
              <a:buClr>
                <a:schemeClr val="dk1"/>
              </a:buClr>
              <a:buSzPts val="1200"/>
              <a:buFont typeface="Calibri"/>
              <a:buAutoNum type="arabicPeriod"/>
            </a:pPr>
            <a:r>
              <a:rPr lang="en-US"/>
              <a:t>[10 mins] Review Concepts while attendees wait for setup to complete. Use the 2-minute video, or walk through the slides and explain them</a:t>
            </a:r>
            <a:endParaRPr/>
          </a:p>
          <a:p>
            <a:pPr indent="-228600" lvl="0" marL="228600" rtl="0" algn="l">
              <a:spcBef>
                <a:spcPts val="0"/>
              </a:spcBef>
              <a:spcAft>
                <a:spcPts val="0"/>
              </a:spcAft>
              <a:buClr>
                <a:schemeClr val="dk1"/>
              </a:buClr>
              <a:buSzPts val="1200"/>
              <a:buFont typeface="Calibri"/>
              <a:buAutoNum type="arabicPeriod"/>
            </a:pPr>
            <a:r>
              <a:rPr lang="en-US"/>
              <a:t>[35 mins] Let attendees get back to their Labs and complete the exercises on their own.</a:t>
            </a:r>
            <a:endParaRPr/>
          </a:p>
          <a:p>
            <a:pPr indent="-228600" lvl="0" marL="228600" rtl="0" algn="l">
              <a:spcBef>
                <a:spcPts val="0"/>
              </a:spcBef>
              <a:spcAft>
                <a:spcPts val="0"/>
              </a:spcAft>
              <a:buClr>
                <a:schemeClr val="dk1"/>
              </a:buClr>
              <a:buSzPts val="1200"/>
              <a:buFont typeface="Calibri"/>
              <a:buAutoNum type="arabicPeriod"/>
            </a:pPr>
            <a:r>
              <a:rPr lang="en-US"/>
              <a:t>[5 mins] Do the knowledge check to review understanding – or use time for Q&amp;A or extra buffer</a:t>
            </a:r>
            <a:endParaRPr/>
          </a:p>
          <a:p>
            <a:pPr indent="-228600" lvl="0" marL="228600" rtl="0" algn="l">
              <a:spcBef>
                <a:spcPts val="0"/>
              </a:spcBef>
              <a:spcAft>
                <a:spcPts val="0"/>
              </a:spcAft>
              <a:buClr>
                <a:schemeClr val="dk1"/>
              </a:buClr>
              <a:buSzPts val="1200"/>
              <a:buFont typeface="Calibri"/>
              <a:buAutoNum type="arabicPeriod"/>
            </a:pPr>
            <a:r>
              <a:rPr lang="en-US"/>
              <a:t>[5 mins] Wrap-up and provide badges, resources</a:t>
            </a:r>
            <a:endParaRPr/>
          </a:p>
          <a:p>
            <a:pPr indent="0" lvl="0" marL="0" rtl="0" algn="l">
              <a:spcBef>
                <a:spcPts val="0"/>
              </a:spcBef>
              <a:spcAft>
                <a:spcPts val="0"/>
              </a:spcAft>
              <a:buNone/>
            </a:pPr>
            <a:r>
              <a:t/>
            </a:r>
            <a:endParaRPr/>
          </a:p>
        </p:txBody>
      </p:sp>
      <p:sp>
        <p:nvSpPr>
          <p:cNvPr id="746" name="Google Shape;74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080">
                <a:solidFill>
                  <a:schemeClr val="dk1"/>
                </a:solidFill>
                <a:latin typeface="Calibri"/>
                <a:ea typeface="Calibri"/>
                <a:cs typeface="Calibri"/>
                <a:sym typeface="Calibri"/>
              </a:rPr>
              <a:t>When we train a machine learning model, we want the model to learn or uncover patterns. We focus on how accurately a model can make predictions and try to reduce the error rate of the model. However, by focusing too much on aggregated model performance metrics, we often neglect to evaluate human-centric factors that impact people or society. The Responsible AI dashboard enables users to be able to identify areas where the model outcomes are erroneous and uncover blind spots that could lead to data bias or undesirable behaviors. The dashboard aims to help make your AI model less harmful and make it easier to understand what is driving its predictions.</a:t>
            </a:r>
            <a:endParaRPr/>
          </a:p>
          <a:p>
            <a:pPr indent="0" lvl="0" marL="0" rtl="0" algn="l">
              <a:lnSpc>
                <a:spcPct val="90000"/>
              </a:lnSpc>
              <a:spcBef>
                <a:spcPts val="473"/>
              </a:spcBef>
              <a:spcAft>
                <a:spcPts val="0"/>
              </a:spcAft>
              <a:buNone/>
            </a:pPr>
            <a:r>
              <a:t/>
            </a:r>
            <a:endParaRPr sz="1080"/>
          </a:p>
          <a:p>
            <a:pPr indent="0" lvl="0" marL="0" rtl="0" algn="l">
              <a:lnSpc>
                <a:spcPct val="90000"/>
              </a:lnSpc>
              <a:spcBef>
                <a:spcPts val="473"/>
              </a:spcBef>
              <a:spcAft>
                <a:spcPts val="0"/>
              </a:spcAft>
              <a:buNone/>
            </a:pPr>
            <a:r>
              <a:rPr lang="en-US" sz="1080">
                <a:solidFill>
                  <a:schemeClr val="dk1"/>
                </a:solidFill>
                <a:latin typeface="Calibri"/>
                <a:ea typeface="Calibri"/>
                <a:cs typeface="Calibri"/>
                <a:sym typeface="Calibri"/>
              </a:rPr>
              <a:t>In this module, you've learned how to:</a:t>
            </a:r>
            <a:endParaRPr/>
          </a:p>
          <a:p>
            <a:pPr indent="0" lvl="0" marL="0" rtl="0" algn="l">
              <a:lnSpc>
                <a:spcPct val="90000"/>
              </a:lnSpc>
              <a:spcBef>
                <a:spcPts val="473"/>
              </a:spcBef>
              <a:spcAft>
                <a:spcPts val="0"/>
              </a:spcAft>
              <a:buNone/>
            </a:pPr>
            <a:r>
              <a:t/>
            </a:r>
            <a:endParaRPr sz="1080"/>
          </a:p>
          <a:p>
            <a:pPr indent="0" lvl="0" marL="0" rtl="0" algn="l">
              <a:lnSpc>
                <a:spcPct val="90000"/>
              </a:lnSpc>
              <a:spcBef>
                <a:spcPts val="0"/>
              </a:spcBef>
              <a:spcAft>
                <a:spcPts val="0"/>
              </a:spcAft>
              <a:buNone/>
            </a:pPr>
            <a:r>
              <a:rPr lang="en-US" sz="1080">
                <a:solidFill>
                  <a:schemeClr val="dk1"/>
                </a:solidFill>
                <a:latin typeface="Calibri"/>
                <a:ea typeface="Calibri"/>
                <a:cs typeface="Calibri"/>
                <a:sym typeface="Calibri"/>
              </a:rPr>
              <a:t>Create a Responsible AI dashboard.</a:t>
            </a:r>
            <a:endParaRPr/>
          </a:p>
          <a:p>
            <a:pPr indent="0" lvl="0" marL="0" rtl="0" algn="l">
              <a:lnSpc>
                <a:spcPct val="90000"/>
              </a:lnSpc>
              <a:spcBef>
                <a:spcPts val="0"/>
              </a:spcBef>
              <a:spcAft>
                <a:spcPts val="0"/>
              </a:spcAft>
              <a:buNone/>
            </a:pPr>
            <a:r>
              <a:t/>
            </a:r>
            <a:endParaRPr sz="1080"/>
          </a:p>
          <a:p>
            <a:pPr indent="0" lvl="0" marL="0" rtl="0" algn="l">
              <a:lnSpc>
                <a:spcPct val="90000"/>
              </a:lnSpc>
              <a:spcBef>
                <a:spcPts val="0"/>
              </a:spcBef>
              <a:spcAft>
                <a:spcPts val="0"/>
              </a:spcAft>
              <a:buNone/>
            </a:pPr>
            <a:r>
              <a:rPr lang="en-US" sz="1080">
                <a:solidFill>
                  <a:schemeClr val="dk1"/>
                </a:solidFill>
                <a:latin typeface="Calibri"/>
                <a:ea typeface="Calibri"/>
                <a:cs typeface="Calibri"/>
                <a:sym typeface="Calibri"/>
              </a:rPr>
              <a:t>Identify where the model has errors.</a:t>
            </a:r>
            <a:endParaRPr/>
          </a:p>
          <a:p>
            <a:pPr indent="0" lvl="0" marL="0" rtl="0" algn="l">
              <a:lnSpc>
                <a:spcPct val="90000"/>
              </a:lnSpc>
              <a:spcBef>
                <a:spcPts val="0"/>
              </a:spcBef>
              <a:spcAft>
                <a:spcPts val="0"/>
              </a:spcAft>
              <a:buNone/>
            </a:pPr>
            <a:r>
              <a:t/>
            </a:r>
            <a:endParaRPr sz="1080"/>
          </a:p>
          <a:p>
            <a:pPr indent="0" lvl="0" marL="0" rtl="0" algn="l">
              <a:lnSpc>
                <a:spcPct val="90000"/>
              </a:lnSpc>
              <a:spcBef>
                <a:spcPts val="0"/>
              </a:spcBef>
              <a:spcAft>
                <a:spcPts val="0"/>
              </a:spcAft>
              <a:buNone/>
            </a:pPr>
            <a:r>
              <a:rPr lang="en-US" sz="1080">
                <a:solidFill>
                  <a:schemeClr val="dk1"/>
                </a:solidFill>
                <a:latin typeface="Calibri"/>
                <a:ea typeface="Calibri"/>
                <a:cs typeface="Calibri"/>
                <a:sym typeface="Calibri"/>
              </a:rPr>
              <a:t>Discover data over or under representation to mitigate biases.</a:t>
            </a:r>
            <a:endParaRPr/>
          </a:p>
          <a:p>
            <a:pPr indent="0" lvl="0" marL="0" rtl="0" algn="l">
              <a:lnSpc>
                <a:spcPct val="90000"/>
              </a:lnSpc>
              <a:spcBef>
                <a:spcPts val="0"/>
              </a:spcBef>
              <a:spcAft>
                <a:spcPts val="0"/>
              </a:spcAft>
              <a:buNone/>
            </a:pPr>
            <a:r>
              <a:t/>
            </a:r>
            <a:endParaRPr sz="1080"/>
          </a:p>
          <a:p>
            <a:pPr indent="0" lvl="0" marL="0" rtl="0" algn="l">
              <a:lnSpc>
                <a:spcPct val="90000"/>
              </a:lnSpc>
              <a:spcBef>
                <a:spcPts val="0"/>
              </a:spcBef>
              <a:spcAft>
                <a:spcPts val="0"/>
              </a:spcAft>
              <a:buNone/>
            </a:pPr>
            <a:r>
              <a:rPr lang="en-US" sz="1080">
                <a:solidFill>
                  <a:schemeClr val="dk1"/>
                </a:solidFill>
                <a:latin typeface="Calibri"/>
                <a:ea typeface="Calibri"/>
                <a:cs typeface="Calibri"/>
                <a:sym typeface="Calibri"/>
              </a:rPr>
              <a:t>Understand what drives a model outcome with explainable and interpretability.</a:t>
            </a:r>
            <a:endParaRPr/>
          </a:p>
          <a:p>
            <a:pPr indent="0" lvl="0" marL="0" rtl="0" algn="l">
              <a:lnSpc>
                <a:spcPct val="90000"/>
              </a:lnSpc>
              <a:spcBef>
                <a:spcPts val="0"/>
              </a:spcBef>
              <a:spcAft>
                <a:spcPts val="0"/>
              </a:spcAft>
              <a:buNone/>
            </a:pPr>
            <a:r>
              <a:t/>
            </a:r>
            <a:endParaRPr sz="1080"/>
          </a:p>
          <a:p>
            <a:pPr indent="0" lvl="0" marL="0" rtl="0" algn="l">
              <a:lnSpc>
                <a:spcPct val="90000"/>
              </a:lnSpc>
              <a:spcBef>
                <a:spcPts val="0"/>
              </a:spcBef>
              <a:spcAft>
                <a:spcPts val="0"/>
              </a:spcAft>
              <a:buNone/>
            </a:pPr>
            <a:r>
              <a:rPr lang="en-US" sz="1080">
                <a:solidFill>
                  <a:schemeClr val="dk1"/>
                </a:solidFill>
                <a:latin typeface="Calibri"/>
                <a:ea typeface="Calibri"/>
                <a:cs typeface="Calibri"/>
                <a:sym typeface="Calibri"/>
              </a:rPr>
              <a:t>Mitigate issues to meet compliance regulation requirements.</a:t>
            </a:r>
            <a:endParaRPr/>
          </a:p>
        </p:txBody>
      </p:sp>
      <p:sp>
        <p:nvSpPr>
          <p:cNvPr id="779" name="Google Shape;77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lab later in this module, we'll be using the UCI hospital diabetes dataset to train a classification model using the Scikit-Learn framework. The model will predict whether or not a diabetic patient will be readmitted back to a hospital within 30 days of being discharged.</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a:p>
            <a:pPr indent="0" lvl="0" marL="0" rtl="0" algn="l">
              <a:spcBef>
                <a:spcPts val="525"/>
              </a:spcBef>
              <a:spcAft>
                <a:spcPts val="0"/>
              </a:spcAft>
              <a:buNone/>
            </a:pPr>
            <a:r>
              <a:t/>
            </a:r>
            <a:endParaRPr/>
          </a:p>
        </p:txBody>
      </p:sp>
      <p:sp>
        <p:nvSpPr>
          <p:cNvPr id="788" name="Google Shape;78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lab uses a platform that comes with a pre-configured Windows 11 virtual machine and a built-in instruction manual as shown.</a:t>
            </a:r>
            <a:br>
              <a:rPr lang="en-US"/>
            </a:br>
            <a:r>
              <a:rPr lang="en-US"/>
              <a:t>It also give you a temporary Azure subscription so you can work on the lab without any other pre-requisites.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Launch the lab and complete the “Prepare Lab Environment” section to get the attendees familiar with using the instruction manual.</a:t>
            </a:r>
            <a:br>
              <a:rPr lang="en-US"/>
            </a:br>
            <a:r>
              <a:rPr lang="en-US"/>
              <a:t>At the end of this section, you will have logged into Azure and setup an Azure Machine Learning workspace for today.</a:t>
            </a:r>
            <a:endParaRPr/>
          </a:p>
        </p:txBody>
      </p:sp>
      <p:sp>
        <p:nvSpPr>
          <p:cNvPr id="246" name="Google Shape;2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get the attendees to launch the first Jupyter Notebook, select the right kernel, and “Run All” to execute the code.</a:t>
            </a:r>
            <a:endParaRPr/>
          </a:p>
          <a:p>
            <a:pPr indent="0" lvl="0" marL="0" rtl="0" algn="l">
              <a:spcBef>
                <a:spcPts val="0"/>
              </a:spcBef>
              <a:spcAft>
                <a:spcPts val="0"/>
              </a:spcAft>
              <a:buNone/>
            </a:pPr>
            <a:br>
              <a:rPr lang="en-US"/>
            </a:br>
            <a:r>
              <a:rPr lang="en-US"/>
              <a:t>This will create the model and register it in Azure – but the process takes 10 minutes.</a:t>
            </a:r>
            <a:endParaRPr/>
          </a:p>
          <a:p>
            <a:pPr indent="0" lvl="0" marL="0" rtl="0" algn="l">
              <a:spcBef>
                <a:spcPts val="0"/>
              </a:spcBef>
              <a:spcAft>
                <a:spcPts val="0"/>
              </a:spcAft>
              <a:buNone/>
            </a:pPr>
            <a:r>
              <a:rPr lang="en-US"/>
              <a:t>By doing this early, the attendees can now get the process going while they sit back and listen to the presentation about what they will learn.</a:t>
            </a:r>
            <a:endParaRPr/>
          </a:p>
        </p:txBody>
      </p:sp>
      <p:sp>
        <p:nvSpPr>
          <p:cNvPr id="259" name="Google Shape;25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the Learn Session for the Responsible AI Dashboard. This is our agenda for today.</a:t>
            </a:r>
            <a:br>
              <a:rPr lang="en-US"/>
            </a:br>
            <a:br>
              <a:rPr lang="en-US"/>
            </a:br>
            <a:r>
              <a:rPr lang="en-US"/>
              <a:t>The Learn Module is designed for 20 minutes of “concepts” and 45 minutes of “lab”</a:t>
            </a:r>
            <a:endParaRPr/>
          </a:p>
          <a:p>
            <a:pPr indent="0" lvl="0" marL="0" rtl="0" algn="l">
              <a:spcBef>
                <a:spcPts val="0"/>
              </a:spcBef>
              <a:spcAft>
                <a:spcPts val="0"/>
              </a:spcAft>
              <a:buNone/>
            </a:pPr>
            <a:r>
              <a:rPr lang="en-US"/>
              <a:t>In the workshop format, we can follow this agenda to ensure attendees complete the lab within an hour.</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US"/>
              <a:t>[5 mins] Start the Lab Preparation early before reviewing concepts.  Lab setup takes 10 minutes, so we can use that time to review concepts.</a:t>
            </a:r>
            <a:endParaRPr/>
          </a:p>
          <a:p>
            <a:pPr indent="-228600" lvl="0" marL="228600" rtl="0" algn="l">
              <a:spcBef>
                <a:spcPts val="0"/>
              </a:spcBef>
              <a:spcAft>
                <a:spcPts val="0"/>
              </a:spcAft>
              <a:buClr>
                <a:schemeClr val="dk1"/>
              </a:buClr>
              <a:buSzPts val="1200"/>
              <a:buFont typeface="Calibri"/>
              <a:buAutoNum type="arabicPeriod"/>
            </a:pPr>
            <a:r>
              <a:rPr lang="en-US"/>
              <a:t>[10 mins] Review Concepts while attendees wait for setup to complete. Use the 2-minute video, or walk through the slides and explain them</a:t>
            </a:r>
            <a:endParaRPr/>
          </a:p>
          <a:p>
            <a:pPr indent="-228600" lvl="0" marL="228600" rtl="0" algn="l">
              <a:spcBef>
                <a:spcPts val="0"/>
              </a:spcBef>
              <a:spcAft>
                <a:spcPts val="0"/>
              </a:spcAft>
              <a:buClr>
                <a:schemeClr val="dk1"/>
              </a:buClr>
              <a:buSzPts val="1200"/>
              <a:buFont typeface="Calibri"/>
              <a:buAutoNum type="arabicPeriod"/>
            </a:pPr>
            <a:r>
              <a:rPr lang="en-US"/>
              <a:t>[35 mins] Let attendees get back to their Labs and complete the exercises on their own.</a:t>
            </a:r>
            <a:endParaRPr/>
          </a:p>
          <a:p>
            <a:pPr indent="-228600" lvl="0" marL="228600" rtl="0" algn="l">
              <a:spcBef>
                <a:spcPts val="0"/>
              </a:spcBef>
              <a:spcAft>
                <a:spcPts val="0"/>
              </a:spcAft>
              <a:buClr>
                <a:schemeClr val="dk1"/>
              </a:buClr>
              <a:buSzPts val="1200"/>
              <a:buFont typeface="Calibri"/>
              <a:buAutoNum type="arabicPeriod"/>
            </a:pPr>
            <a:r>
              <a:rPr lang="en-US"/>
              <a:t>[5 mins] Do the knowledge check to review understanding – or use time for Q&amp;A or extra buffer</a:t>
            </a:r>
            <a:endParaRPr/>
          </a:p>
          <a:p>
            <a:pPr indent="-228600" lvl="0" marL="228600" rtl="0" algn="l">
              <a:spcBef>
                <a:spcPts val="0"/>
              </a:spcBef>
              <a:spcAft>
                <a:spcPts val="0"/>
              </a:spcAft>
              <a:buClr>
                <a:schemeClr val="dk1"/>
              </a:buClr>
              <a:buSzPts val="1200"/>
              <a:buFont typeface="Calibri"/>
              <a:buAutoNum type="arabicPeriod"/>
            </a:pPr>
            <a:r>
              <a:rPr lang="en-US"/>
              <a:t>[5 mins] Wrap-up and provide badges, resources</a:t>
            </a:r>
            <a:endParaRPr/>
          </a:p>
        </p:txBody>
      </p:sp>
      <p:sp>
        <p:nvSpPr>
          <p:cNvPr id="272" name="Google Shape;27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pace of AI innovation and adoption today is unprecedented.</a:t>
            </a:r>
            <a:endParaRPr/>
          </a:p>
          <a:p>
            <a:pPr indent="0" lvl="0" marL="0" rtl="0" algn="l">
              <a:spcBef>
                <a:spcPts val="0"/>
              </a:spcBef>
              <a:spcAft>
                <a:spcPts val="0"/>
              </a:spcAft>
              <a:buNone/>
            </a:pPr>
            <a:r>
              <a:rPr lang="en-US"/>
              <a:t>Innovation happens on a daily basis thanks to open-source tools and communities</a:t>
            </a:r>
            <a:br>
              <a:rPr lang="en-US"/>
            </a:br>
            <a:r>
              <a:rPr lang="en-US"/>
              <a:t>Adoption is being accelerated by organizations delivering AI-driven solutions</a:t>
            </a:r>
            <a:endParaRPr/>
          </a:p>
          <a:p>
            <a:pPr indent="0" lvl="0" marL="0" rtl="0" algn="l">
              <a:spcBef>
                <a:spcPts val="0"/>
              </a:spcBef>
              <a:spcAft>
                <a:spcPts val="0"/>
              </a:spcAft>
              <a:buNone/>
            </a:pPr>
            <a:r>
              <a:rPr lang="en-US"/>
              <a:t>Which in turn is raising user expectations (and concerns) that AI work reliably, safely and ethically.</a:t>
            </a:r>
            <a:endParaRPr/>
          </a:p>
          <a:p>
            <a:pPr indent="0" lvl="0" marL="0" rtl="0" algn="l">
              <a:spcBef>
                <a:spcPts val="0"/>
              </a:spcBef>
              <a:spcAft>
                <a:spcPts val="0"/>
              </a:spcAft>
              <a:buNone/>
            </a:pPr>
            <a:r>
              <a:rPr lang="en-US"/>
              <a:t>And causing governments to define regulations to help safeguard public trust in these solutions.</a:t>
            </a:r>
            <a:endParaRPr/>
          </a:p>
        </p:txBody>
      </p:sp>
      <p:sp>
        <p:nvSpPr>
          <p:cNvPr id="305" name="Google Shape;30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AI practitioners now need tools and practices that can operationalize responsible AI practices, so they can keep up with changes.</a:t>
            </a:r>
            <a:endParaRPr/>
          </a:p>
          <a:p>
            <a:pPr indent="0" lvl="0" marL="0" rtl="0" algn="l">
              <a:spcBef>
                <a:spcPts val="0"/>
              </a:spcBef>
              <a:spcAft>
                <a:spcPts val="0"/>
              </a:spcAft>
              <a:buNone/>
            </a:pPr>
            <a:r>
              <a:rPr lang="en-US"/>
              <a:t>Data scientists need ways to debug their models to make sure they work in a fair, reliable and safe manner.</a:t>
            </a:r>
            <a:endParaRPr/>
          </a:p>
          <a:p>
            <a:pPr indent="0" lvl="0" marL="0" rtl="0" algn="l">
              <a:spcBef>
                <a:spcPts val="0"/>
              </a:spcBef>
              <a:spcAft>
                <a:spcPts val="0"/>
              </a:spcAft>
              <a:buNone/>
            </a:pPr>
            <a:r>
              <a:rPr lang="en-US"/>
              <a:t>Decision makers need to understand why AI decisions were made, so they can make informed decisions to get desirable outcomes</a:t>
            </a:r>
            <a:endParaRPr/>
          </a:p>
          <a:p>
            <a:pPr indent="0" lvl="0" marL="0" rtl="0" algn="l">
              <a:spcBef>
                <a:spcPts val="0"/>
              </a:spcBef>
              <a:spcAft>
                <a:spcPts val="0"/>
              </a:spcAft>
              <a:buNone/>
            </a:pPr>
            <a:r>
              <a:rPr lang="en-US"/>
              <a:t>Application developers need to ensure they can quickly identify and mitigate issues at scale, to preserve user trust</a:t>
            </a:r>
            <a:endParaRPr/>
          </a:p>
        </p:txBody>
      </p:sp>
      <p:sp>
        <p:nvSpPr>
          <p:cNvPr id="321" name="Google Shape;32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jp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layout_22">
  <p:cSld name="1_title_layout_22">
    <p:bg>
      <p:bgPr>
        <a:solidFill>
          <a:schemeClr val="lt1"/>
        </a:solidFill>
      </p:bgPr>
    </p:bg>
    <p:spTree>
      <p:nvGrpSpPr>
        <p:cNvPr id="81" name="Shape 81"/>
        <p:cNvGrpSpPr/>
        <p:nvPr/>
      </p:nvGrpSpPr>
      <p:grpSpPr>
        <a:xfrm>
          <a:off x="0" y="0"/>
          <a:ext cx="0" cy="0"/>
          <a:chOff x="0" y="0"/>
          <a:chExt cx="0" cy="0"/>
        </a:xfrm>
      </p:grpSpPr>
      <p:pic>
        <p:nvPicPr>
          <p:cNvPr descr="Logo&#10;&#10;Description automatically generated" id="82" name="Google Shape;82;p2"/>
          <p:cNvPicPr preferRelativeResize="0"/>
          <p:nvPr/>
        </p:nvPicPr>
        <p:blipFill rotWithShape="1">
          <a:blip r:embed="rId2">
            <a:alphaModFix/>
          </a:blip>
          <a:srcRect b="0" l="0" r="0" t="0"/>
          <a:stretch/>
        </p:blipFill>
        <p:spPr>
          <a:xfrm>
            <a:off x="7912894" y="304800"/>
            <a:ext cx="4024312" cy="840521"/>
          </a:xfrm>
          <a:prstGeom prst="rect">
            <a:avLst/>
          </a:prstGeom>
          <a:noFill/>
          <a:ln>
            <a:noFill/>
          </a:ln>
        </p:spPr>
      </p:pic>
      <p:sp>
        <p:nvSpPr>
          <p:cNvPr id="83" name="Google Shape;83;p2"/>
          <p:cNvSpPr/>
          <p:nvPr/>
        </p:nvSpPr>
        <p:spPr>
          <a:xfrm>
            <a:off x="7658100" y="0"/>
            <a:ext cx="4533900" cy="6858000"/>
          </a:xfrm>
          <a:prstGeom prst="rect">
            <a:avLst/>
          </a:prstGeom>
          <a:gradFill>
            <a:gsLst>
              <a:gs pos="0">
                <a:schemeClr val="dk2"/>
              </a:gs>
              <a:gs pos="34000">
                <a:srgbClr val="8252CF"/>
              </a:gs>
              <a:gs pos="82000">
                <a:schemeClr val="dk2"/>
              </a:gs>
              <a:gs pos="100000">
                <a:schemeClr val="dk2"/>
              </a:gs>
            </a:gsLst>
            <a:lin ang="3600000" scaled="0"/>
          </a:gra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84" name="Google Shape;84;p2"/>
          <p:cNvSpPr txBox="1"/>
          <p:nvPr>
            <p:ph type="title"/>
          </p:nvPr>
        </p:nvSpPr>
        <p:spPr>
          <a:xfrm>
            <a:off x="584200" y="2979778"/>
            <a:ext cx="6816725"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accent3"/>
              </a:buClr>
              <a:buSzPts val="3600"/>
              <a:buFont typeface="Quattrocento Sans"/>
              <a:buNone/>
              <a:defRPr sz="3600">
                <a:solidFill>
                  <a:schemeClr val="accent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
          <p:cNvSpPr txBox="1"/>
          <p:nvPr>
            <p:ph idx="1" type="body"/>
          </p:nvPr>
        </p:nvSpPr>
        <p:spPr>
          <a:xfrm>
            <a:off x="584200" y="3962400"/>
            <a:ext cx="6816725" cy="33855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icrosoft logo, gray text version" id="86" name="Google Shape;86;p2"/>
          <p:cNvPicPr preferRelativeResize="0"/>
          <p:nvPr/>
        </p:nvPicPr>
        <p:blipFill rotWithShape="1">
          <a:blip r:embed="rId3">
            <a:alphaModFix/>
          </a:blip>
          <a:srcRect b="0" l="0" r="0" t="0"/>
          <a:stretch/>
        </p:blipFill>
        <p:spPr>
          <a:xfrm>
            <a:off x="584200" y="585788"/>
            <a:ext cx="1366440" cy="2926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Slide_1">
  <p:cSld name="IntroSlide_1">
    <p:spTree>
      <p:nvGrpSpPr>
        <p:cNvPr id="127" name="Shape 127"/>
        <p:cNvGrpSpPr/>
        <p:nvPr/>
      </p:nvGrpSpPr>
      <p:grpSpPr>
        <a:xfrm>
          <a:off x="0" y="0"/>
          <a:ext cx="0" cy="0"/>
          <a:chOff x="0" y="0"/>
          <a:chExt cx="0" cy="0"/>
        </a:xfrm>
      </p:grpSpPr>
      <p:pic>
        <p:nvPicPr>
          <p:cNvPr descr="Icon&#10;&#10;Description automatically generated" id="128" name="Google Shape;128;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9" name="Google Shape;129;p11"/>
          <p:cNvSpPr txBox="1"/>
          <p:nvPr/>
        </p:nvSpPr>
        <p:spPr>
          <a:xfrm>
            <a:off x="584460" y="2768462"/>
            <a:ext cx="359528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rgbClr val="2A446F"/>
                </a:solidFill>
                <a:latin typeface="Quattrocento Sans"/>
                <a:ea typeface="Quattrocento Sans"/>
                <a:cs typeface="Quattrocento Sans"/>
                <a:sym typeface="Quattrocento Sans"/>
              </a:rPr>
              <a:t>Live &amp; interactive</a:t>
            </a:r>
            <a:endParaRPr/>
          </a:p>
        </p:txBody>
      </p:sp>
      <p:sp>
        <p:nvSpPr>
          <p:cNvPr id="130" name="Google Shape;130;p11"/>
          <p:cNvSpPr txBox="1"/>
          <p:nvPr/>
        </p:nvSpPr>
        <p:spPr>
          <a:xfrm>
            <a:off x="584460" y="3492501"/>
            <a:ext cx="5130540"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2800"/>
              <a:buFont typeface="Quattrocento Sans"/>
              <a:buNone/>
            </a:pPr>
            <a:r>
              <a:rPr lang="en-US" sz="2800">
                <a:solidFill>
                  <a:schemeClr val="dk1"/>
                </a:solidFill>
                <a:latin typeface="Quattrocento Sans"/>
                <a:ea typeface="Quattrocento Sans"/>
                <a:cs typeface="Quattrocento Sans"/>
                <a:sym typeface="Quattrocento Sans"/>
              </a:rPr>
              <a:t>Say “hi” and ask questions in the chat</a:t>
            </a:r>
            <a:endParaRPr b="1" sz="2800">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_layout">
  <p:cSld name="bulleted_layout">
    <p:bg>
      <p:bgPr>
        <a:solidFill>
          <a:srgbClr val="F4F3F5"/>
        </a:solidFill>
      </p:bgPr>
    </p:bg>
    <p:spTree>
      <p:nvGrpSpPr>
        <p:cNvPr id="131" name="Shape 131"/>
        <p:cNvGrpSpPr/>
        <p:nvPr/>
      </p:nvGrpSpPr>
      <p:grpSpPr>
        <a:xfrm>
          <a:off x="0" y="0"/>
          <a:ext cx="0" cy="0"/>
          <a:chOff x="0" y="0"/>
          <a:chExt cx="0" cy="0"/>
        </a:xfrm>
      </p:grpSpPr>
      <p:sp>
        <p:nvSpPr>
          <p:cNvPr id="132" name="Google Shape;132;p12"/>
          <p:cNvSpPr txBox="1"/>
          <p:nvPr>
            <p:ph type="title"/>
          </p:nvPr>
        </p:nvSpPr>
        <p:spPr>
          <a:xfrm>
            <a:off x="588263" y="3150414"/>
            <a:ext cx="3182027" cy="55399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2"/>
          <p:cNvSpPr txBox="1"/>
          <p:nvPr>
            <p:ph idx="1" type="body"/>
          </p:nvPr>
        </p:nvSpPr>
        <p:spPr>
          <a:xfrm>
            <a:off x="4941888" y="585789"/>
            <a:ext cx="6667500" cy="5683248"/>
          </a:xfrm>
          <a:prstGeom prst="rect">
            <a:avLst/>
          </a:prstGeom>
          <a:noFill/>
          <a:ln>
            <a:noFill/>
          </a:ln>
        </p:spPr>
        <p:txBody>
          <a:bodyPr anchorCtr="0" anchor="ctr" bIns="0" lIns="0" spcFirstLastPara="1" rIns="0" wrap="square" tIns="0">
            <a:spAutoFit/>
          </a:bodyPr>
          <a:lstStyle>
            <a:lvl1pPr indent="-331470" lvl="0" marL="457200" algn="l">
              <a:lnSpc>
                <a:spcPct val="100000"/>
              </a:lnSpc>
              <a:spcBef>
                <a:spcPts val="360"/>
              </a:spcBef>
              <a:spcAft>
                <a:spcPts val="0"/>
              </a:spcAft>
              <a:buClr>
                <a:schemeClr val="dk1"/>
              </a:buClr>
              <a:buSzPts val="1620"/>
              <a:buFont typeface="Noto Sans Symbols"/>
              <a:buChar char="·"/>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34" name="Google Shape;134;p12"/>
          <p:cNvCxnSpPr/>
          <p:nvPr/>
        </p:nvCxnSpPr>
        <p:spPr>
          <a:xfrm>
            <a:off x="4356100" y="2578100"/>
            <a:ext cx="0" cy="1701800"/>
          </a:xfrm>
          <a:prstGeom prst="straightConnector1">
            <a:avLst/>
          </a:prstGeom>
          <a:noFill/>
          <a:ln cap="rnd" cmpd="sng" w="76200">
            <a:solidFill>
              <a:srgbClr val="8D5DCB"/>
            </a:solidFill>
            <a:prstDash val="solid"/>
            <a:round/>
            <a:headEnd len="sm" w="sm" type="none"/>
            <a:tailEnd len="sm" w="sm" type="none"/>
          </a:ln>
        </p:spPr>
      </p:cxnSp>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_section_layout">
  <p:cSld name="exercise_section_layout">
    <p:bg>
      <p:bgPr>
        <a:solidFill>
          <a:srgbClr val="F4F3F5"/>
        </a:solidFill>
      </p:bgPr>
    </p:bg>
    <p:spTree>
      <p:nvGrpSpPr>
        <p:cNvPr id="135" name="Shape 135"/>
        <p:cNvGrpSpPr/>
        <p:nvPr/>
      </p:nvGrpSpPr>
      <p:grpSpPr>
        <a:xfrm>
          <a:off x="0" y="0"/>
          <a:ext cx="0" cy="0"/>
          <a:chOff x="0" y="0"/>
          <a:chExt cx="0" cy="0"/>
        </a:xfrm>
      </p:grpSpPr>
      <p:sp>
        <p:nvSpPr>
          <p:cNvPr id="136" name="Google Shape;136;p13"/>
          <p:cNvSpPr txBox="1"/>
          <p:nvPr>
            <p:ph idx="1" type="body"/>
          </p:nvPr>
        </p:nvSpPr>
        <p:spPr>
          <a:xfrm>
            <a:off x="4941888" y="1958003"/>
            <a:ext cx="6667500" cy="2941995"/>
          </a:xfrm>
          <a:prstGeom prst="rect">
            <a:avLst/>
          </a:prstGeom>
          <a:noFill/>
          <a:ln>
            <a:noFill/>
          </a:ln>
        </p:spPr>
        <p:txBody>
          <a:bodyPr anchorCtr="0" anchor="ctr" bIns="0" lIns="0" spcFirstLastPara="1" rIns="0" wrap="square" tIns="0">
            <a:spAutoFit/>
          </a:bodyPr>
          <a:lstStyle>
            <a:lvl1pPr indent="-331470" lvl="0" marL="457200" algn="l">
              <a:lnSpc>
                <a:spcPct val="100000"/>
              </a:lnSpc>
              <a:spcBef>
                <a:spcPts val="360"/>
              </a:spcBef>
              <a:spcAft>
                <a:spcPts val="0"/>
              </a:spcAft>
              <a:buClr>
                <a:schemeClr val="dk1"/>
              </a:buClr>
              <a:buSzPts val="1620"/>
              <a:buFont typeface="Noto Sans Symbols"/>
              <a:buChar char="·"/>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37" name="Google Shape;137;p13"/>
          <p:cNvCxnSpPr/>
          <p:nvPr/>
        </p:nvCxnSpPr>
        <p:spPr>
          <a:xfrm>
            <a:off x="4356100" y="2578100"/>
            <a:ext cx="0" cy="1701800"/>
          </a:xfrm>
          <a:prstGeom prst="straightConnector1">
            <a:avLst/>
          </a:prstGeom>
          <a:noFill/>
          <a:ln cap="rnd" cmpd="sng" w="76200">
            <a:solidFill>
              <a:srgbClr val="8D5DCB"/>
            </a:solidFill>
            <a:prstDash val="solid"/>
            <a:round/>
            <a:headEnd len="sm" w="sm" type="none"/>
            <a:tailEnd len="sm" w="sm" type="none"/>
          </a:ln>
        </p:spPr>
      </p:cxnSp>
      <p:sp>
        <p:nvSpPr>
          <p:cNvPr id="138" name="Google Shape;138;p13"/>
          <p:cNvSpPr txBox="1"/>
          <p:nvPr/>
        </p:nvSpPr>
        <p:spPr>
          <a:xfrm>
            <a:off x="582611" y="3275112"/>
            <a:ext cx="347422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139" name="Google Shape;139;p13"/>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sz="3600">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_layout">
  <p:cSld name="resources_layout">
    <p:bg>
      <p:bgPr>
        <a:solidFill>
          <a:srgbClr val="F4F3F5"/>
        </a:solidFill>
      </p:bgPr>
    </p:bg>
    <p:spTree>
      <p:nvGrpSpPr>
        <p:cNvPr id="140" name="Shape 140"/>
        <p:cNvGrpSpPr/>
        <p:nvPr/>
      </p:nvGrpSpPr>
      <p:grpSpPr>
        <a:xfrm>
          <a:off x="0" y="0"/>
          <a:ext cx="0" cy="0"/>
          <a:chOff x="0" y="0"/>
          <a:chExt cx="0" cy="0"/>
        </a:xfrm>
      </p:grpSpPr>
      <p:sp>
        <p:nvSpPr>
          <p:cNvPr id="141" name="Google Shape;141;p14"/>
          <p:cNvSpPr txBox="1"/>
          <p:nvPr>
            <p:ph type="title"/>
          </p:nvPr>
        </p:nvSpPr>
        <p:spPr>
          <a:xfrm>
            <a:off x="588263" y="3150414"/>
            <a:ext cx="3182027" cy="55399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4"/>
          <p:cNvSpPr txBox="1"/>
          <p:nvPr>
            <p:ph idx="1" type="body"/>
          </p:nvPr>
        </p:nvSpPr>
        <p:spPr>
          <a:xfrm>
            <a:off x="4941888" y="585789"/>
            <a:ext cx="6667500" cy="5683248"/>
          </a:xfrm>
          <a:prstGeom prst="rect">
            <a:avLst/>
          </a:prstGeom>
          <a:noFill/>
          <a:ln>
            <a:noFill/>
          </a:ln>
        </p:spPr>
        <p:txBody>
          <a:bodyPr anchorCtr="0" anchor="ctr" bIns="0" lIns="0" spcFirstLastPara="1" rIns="0" wrap="square" tIns="0">
            <a:spAutoFit/>
          </a:bodyPr>
          <a:lstStyle>
            <a:lvl1pPr indent="-331470" lvl="0" marL="457200" algn="l">
              <a:lnSpc>
                <a:spcPct val="100000"/>
              </a:lnSpc>
              <a:spcBef>
                <a:spcPts val="360"/>
              </a:spcBef>
              <a:spcAft>
                <a:spcPts val="0"/>
              </a:spcAft>
              <a:buClr>
                <a:schemeClr val="dk1"/>
              </a:buClr>
              <a:buSzPts val="1620"/>
              <a:buFont typeface="Noto Sans Symbols"/>
              <a:buChar char="·"/>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43" name="Google Shape;143;p14"/>
          <p:cNvCxnSpPr/>
          <p:nvPr/>
        </p:nvCxnSpPr>
        <p:spPr>
          <a:xfrm>
            <a:off x="4356100" y="2578100"/>
            <a:ext cx="0" cy="1701800"/>
          </a:xfrm>
          <a:prstGeom prst="straightConnector1">
            <a:avLst/>
          </a:prstGeom>
          <a:noFill/>
          <a:ln cap="rnd" cmpd="sng" w="76200">
            <a:solidFill>
              <a:srgbClr val="8D5DCB"/>
            </a:solidFill>
            <a:prstDash val="solid"/>
            <a:round/>
            <a:headEnd len="sm" w="sm" type="none"/>
            <a:tailEnd len="sm" w="sm" type="none"/>
          </a:ln>
        </p:spPr>
      </p:cxnSp>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_layout">
  <p:cSld name="code_layout">
    <p:bg>
      <p:bgPr>
        <a:solidFill>
          <a:schemeClr val="lt2"/>
        </a:solidFill>
      </p:bgPr>
    </p:bg>
    <p:spTree>
      <p:nvGrpSpPr>
        <p:cNvPr id="144" name="Shape 144"/>
        <p:cNvGrpSpPr/>
        <p:nvPr/>
      </p:nvGrpSpPr>
      <p:grpSpPr>
        <a:xfrm>
          <a:off x="0" y="0"/>
          <a:ext cx="0" cy="0"/>
          <a:chOff x="0" y="0"/>
          <a:chExt cx="0" cy="0"/>
        </a:xfrm>
      </p:grpSpPr>
      <p:sp>
        <p:nvSpPr>
          <p:cNvPr id="145" name="Google Shape;145;p15"/>
          <p:cNvSpPr/>
          <p:nvPr/>
        </p:nvSpPr>
        <p:spPr>
          <a:xfrm>
            <a:off x="0" y="2827138"/>
            <a:ext cx="12192000" cy="4030862"/>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descr="This layout should only be used for developer code. The font used is a monospace font which is ideal for showing code." id="146" name="Google Shape;146;p15"/>
          <p:cNvSpPr txBox="1"/>
          <p:nvPr>
            <p:ph idx="1" type="body"/>
          </p:nvPr>
        </p:nvSpPr>
        <p:spPr>
          <a:xfrm>
            <a:off x="586389" y="3491219"/>
            <a:ext cx="1101852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00"/>
              </a:spcBef>
              <a:spcAft>
                <a:spcPts val="0"/>
              </a:spcAft>
              <a:buClr>
                <a:srgbClr val="000000"/>
              </a:buClr>
              <a:buSzPts val="1800"/>
              <a:buNone/>
              <a:defRPr sz="2000">
                <a:solidFill>
                  <a:srgbClr val="000000"/>
                </a:solidFill>
                <a:latin typeface="Consolas"/>
                <a:ea typeface="Consolas"/>
                <a:cs typeface="Consolas"/>
                <a:sym typeface="Consolas"/>
              </a:defRPr>
            </a:lvl1pPr>
            <a:lvl2pPr indent="-228600" lvl="1" marL="9144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indent="-228600" lvl="2" marL="1371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indent="-228600" lvl="3" marL="18288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indent="-228600" lvl="4" marL="22860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15"/>
          <p:cNvSpPr txBox="1"/>
          <p:nvPr>
            <p:ph idx="2" type="body"/>
          </p:nvPr>
        </p:nvSpPr>
        <p:spPr>
          <a:xfrm>
            <a:off x="0" y="2827138"/>
            <a:ext cx="3788358" cy="446148"/>
          </a:xfrm>
          <a:prstGeom prst="rect">
            <a:avLst/>
          </a:prstGeom>
          <a:gradFill>
            <a:gsLst>
              <a:gs pos="0">
                <a:srgbClr val="000000"/>
              </a:gs>
              <a:gs pos="92000">
                <a:srgbClr val="000000"/>
              </a:gs>
              <a:gs pos="100000">
                <a:schemeClr val="accent1"/>
              </a:gs>
            </a:gsLst>
            <a:lin ang="16200000" scaled="0"/>
          </a:gradFill>
          <a:ln>
            <a:noFill/>
          </a:ln>
        </p:spPr>
        <p:txBody>
          <a:bodyPr anchorCtr="0" anchor="t" bIns="45700"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8" name="Google Shape;148;p15"/>
          <p:cNvSpPr txBox="1"/>
          <p:nvPr>
            <p:ph idx="3" type="body"/>
          </p:nvPr>
        </p:nvSpPr>
        <p:spPr>
          <a:xfrm>
            <a:off x="586390" y="1230681"/>
            <a:ext cx="1101852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60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indent="-228600" lvl="1" marL="9144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 name="Google Shape;149;p15"/>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776">
          <p15:clr>
            <a:srgbClr val="5ACBF0"/>
          </p15:clr>
        </p15:guide>
        <p15:guide id="3" orient="horz" pos="2197">
          <p15:clr>
            <a:srgbClr val="5ACBF0"/>
          </p15:clr>
        </p15:guide>
        <p15:guide id="4" orient="horz" pos="77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_layout_right">
  <p:cSld name="code_layout_right">
    <p:bg>
      <p:bgPr>
        <a:solidFill>
          <a:schemeClr val="lt2"/>
        </a:solidFill>
      </p:bgPr>
    </p:bg>
    <p:spTree>
      <p:nvGrpSpPr>
        <p:cNvPr id="150" name="Shape 150"/>
        <p:cNvGrpSpPr/>
        <p:nvPr/>
      </p:nvGrpSpPr>
      <p:grpSpPr>
        <a:xfrm>
          <a:off x="0" y="0"/>
          <a:ext cx="0" cy="0"/>
          <a:chOff x="0" y="0"/>
          <a:chExt cx="0" cy="0"/>
        </a:xfrm>
      </p:grpSpPr>
      <p:sp>
        <p:nvSpPr>
          <p:cNvPr id="151" name="Google Shape;151;p16"/>
          <p:cNvSpPr/>
          <p:nvPr/>
        </p:nvSpPr>
        <p:spPr>
          <a:xfrm>
            <a:off x="5205984" y="0"/>
            <a:ext cx="6986016" cy="6858000"/>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descr="This layout should only be used for developer code. The font used is a monospace font which is ideal for showing code." id="152" name="Google Shape;152;p16"/>
          <p:cNvSpPr txBox="1"/>
          <p:nvPr>
            <p:ph idx="1" type="body"/>
          </p:nvPr>
        </p:nvSpPr>
        <p:spPr>
          <a:xfrm>
            <a:off x="5800725" y="709187"/>
            <a:ext cx="5801961"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00"/>
              </a:spcBef>
              <a:spcAft>
                <a:spcPts val="0"/>
              </a:spcAft>
              <a:buClr>
                <a:srgbClr val="2F2F2F"/>
              </a:buClr>
              <a:buSzPts val="1800"/>
              <a:buNone/>
              <a:defRPr sz="2000">
                <a:solidFill>
                  <a:srgbClr val="2F2F2F"/>
                </a:solidFill>
                <a:latin typeface="Consolas"/>
                <a:ea typeface="Consolas"/>
                <a:cs typeface="Consolas"/>
                <a:sym typeface="Consolas"/>
              </a:defRPr>
            </a:lvl1pPr>
            <a:lvl2pPr indent="-228600" lvl="1" marL="9144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indent="-228600" lvl="2" marL="1371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indent="-228600" lvl="3" marL="18288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indent="-228600" lvl="4" marL="22860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 name="Google Shape;153;p16"/>
          <p:cNvSpPr txBox="1"/>
          <p:nvPr>
            <p:ph idx="2" type="body"/>
          </p:nvPr>
        </p:nvSpPr>
        <p:spPr>
          <a:xfrm>
            <a:off x="5211763" y="0"/>
            <a:ext cx="3788358" cy="492314"/>
          </a:xfrm>
          <a:prstGeom prst="rect">
            <a:avLst/>
          </a:prstGeom>
          <a:gradFill>
            <a:gsLst>
              <a:gs pos="0">
                <a:srgbClr val="000000"/>
              </a:gs>
              <a:gs pos="99000">
                <a:srgbClr val="000000"/>
              </a:gs>
              <a:gs pos="100000">
                <a:schemeClr val="accent1"/>
              </a:gs>
            </a:gsLst>
            <a:lin ang="10800000" scaled="0"/>
          </a:gradFill>
          <a:ln>
            <a:noFill/>
          </a:ln>
        </p:spPr>
        <p:txBody>
          <a:bodyPr anchorCtr="0" anchor="t" bIns="91425"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4" name="Google Shape;154;p16"/>
          <p:cNvSpPr txBox="1"/>
          <p:nvPr>
            <p:ph idx="3" type="body"/>
          </p:nvPr>
        </p:nvSpPr>
        <p:spPr>
          <a:xfrm>
            <a:off x="588965" y="1338139"/>
            <a:ext cx="4040185"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600"/>
              </a:spcBef>
              <a:spcAft>
                <a:spcPts val="0"/>
              </a:spcAft>
              <a:buClr>
                <a:schemeClr val="dk1"/>
              </a:buClr>
              <a:buSzPts val="1800"/>
              <a:buNone/>
              <a:defRPr b="0" i="0" sz="2000">
                <a:solidFill>
                  <a:schemeClr val="dk1"/>
                </a:solidFill>
                <a:latin typeface="Quattrocento Sans"/>
                <a:ea typeface="Quattrocento Sans"/>
                <a:cs typeface="Quattrocento Sans"/>
                <a:sym typeface="Quattrocento Sans"/>
              </a:defRPr>
            </a:lvl1pPr>
            <a:lvl2pPr indent="-228600" lvl="1" marL="914400" algn="l">
              <a:lnSpc>
                <a:spcPct val="100000"/>
              </a:lnSpc>
              <a:spcBef>
                <a:spcPts val="60"/>
              </a:spcBef>
              <a:spcAft>
                <a:spcPts val="0"/>
              </a:spcAft>
              <a:buClr>
                <a:srgbClr val="2F2F2F"/>
              </a:buClr>
              <a:buSzPts val="2160"/>
              <a:buNone/>
              <a:defRPr b="0" i="0" sz="2400">
                <a:solidFill>
                  <a:srgbClr val="2F2F2F"/>
                </a:solidFill>
                <a:latin typeface="Quattrocento Sans"/>
                <a:ea typeface="Quattrocento Sans"/>
                <a:cs typeface="Quattrocento Sans"/>
                <a:sym typeface="Quattrocento Sans"/>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5" name="Google Shape;155;p16"/>
          <p:cNvSpPr txBox="1"/>
          <p:nvPr>
            <p:ph type="title"/>
          </p:nvPr>
        </p:nvSpPr>
        <p:spPr>
          <a:xfrm>
            <a:off x="588263" y="457200"/>
            <a:ext cx="4040887"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3200"/>
              <a:buFont typeface="Quattrocento Sans"/>
              <a:buNone/>
              <a:defRPr sz="3200">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445">
          <p15:clr>
            <a:srgbClr val="5ACBF0"/>
          </p15:clr>
        </p15:guide>
        <p15:guide id="3" orient="horz" pos="843">
          <p15:clr>
            <a:srgbClr val="5ACBF0"/>
          </p15:clr>
        </p15:guide>
        <p15:guide id="4" pos="3283">
          <p15:clr>
            <a:srgbClr val="5ACBF0"/>
          </p15:clr>
        </p15:guide>
        <p15:guide id="5" pos="3654">
          <p15:clr>
            <a:srgbClr val="5ACBF0"/>
          </p15:clr>
        </p15:guide>
        <p15:guide id="6" pos="29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layout">
  <p:cSld name="section_layout">
    <p:bg>
      <p:bgPr>
        <a:solidFill>
          <a:schemeClr val="lt2"/>
        </a:solidFill>
      </p:bgPr>
    </p:bg>
    <p:spTree>
      <p:nvGrpSpPr>
        <p:cNvPr id="156" name="Shape 156"/>
        <p:cNvGrpSpPr/>
        <p:nvPr/>
      </p:nvGrpSpPr>
      <p:grpSpPr>
        <a:xfrm>
          <a:off x="0" y="0"/>
          <a:ext cx="0" cy="0"/>
          <a:chOff x="0" y="0"/>
          <a:chExt cx="0" cy="0"/>
        </a:xfrm>
      </p:grpSpPr>
      <p:pic>
        <p:nvPicPr>
          <p:cNvPr descr="A picture containing case, accessory, arranged&#10;&#10;Description automatically generated" id="157" name="Google Shape;157;p17"/>
          <p:cNvPicPr preferRelativeResize="0"/>
          <p:nvPr/>
        </p:nvPicPr>
        <p:blipFill rotWithShape="1">
          <a:blip r:embed="rId2">
            <a:alphaModFix/>
          </a:blip>
          <a:srcRect b="0" l="0" r="19824" t="0"/>
          <a:stretch/>
        </p:blipFill>
        <p:spPr>
          <a:xfrm>
            <a:off x="2417010" y="0"/>
            <a:ext cx="9774990" cy="6858000"/>
          </a:xfrm>
          <a:prstGeom prst="rect">
            <a:avLst/>
          </a:prstGeom>
          <a:noFill/>
          <a:ln>
            <a:noFill/>
          </a:ln>
        </p:spPr>
      </p:pic>
      <p:sp>
        <p:nvSpPr>
          <p:cNvPr id="158" name="Google Shape;158;p17"/>
          <p:cNvSpPr txBox="1"/>
          <p:nvPr>
            <p:ph type="title"/>
          </p:nvPr>
        </p:nvSpPr>
        <p:spPr>
          <a:xfrm>
            <a:off x="585214" y="3091208"/>
            <a:ext cx="7466585" cy="4431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accent2"/>
              </a:buClr>
              <a:buSzPts val="3200"/>
              <a:buFont typeface="Quattrocento Sans"/>
              <a:buNone/>
              <a:defRPr b="0" sz="3200" cap="non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Slide_1">
  <p:cSld name="ClosingSlide_1">
    <p:bg>
      <p:bgPr>
        <a:solidFill>
          <a:schemeClr val="lt2"/>
        </a:solidFill>
      </p:bgPr>
    </p:bg>
    <p:spTree>
      <p:nvGrpSpPr>
        <p:cNvPr id="159" name="Shape 159"/>
        <p:cNvGrpSpPr/>
        <p:nvPr/>
      </p:nvGrpSpPr>
      <p:grpSpPr>
        <a:xfrm>
          <a:off x="0" y="0"/>
          <a:ext cx="0" cy="0"/>
          <a:chOff x="0" y="0"/>
          <a:chExt cx="0" cy="0"/>
        </a:xfrm>
      </p:grpSpPr>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_layout">
  <p:cSld name="closing_layout">
    <p:bg>
      <p:bgPr>
        <a:solidFill>
          <a:schemeClr val="lt2"/>
        </a:solidFill>
      </p:bgPr>
    </p:bg>
    <p:spTree>
      <p:nvGrpSpPr>
        <p:cNvPr id="160" name="Shape 160"/>
        <p:cNvGrpSpPr/>
        <p:nvPr/>
      </p:nvGrpSpPr>
      <p:grpSpPr>
        <a:xfrm>
          <a:off x="0" y="0"/>
          <a:ext cx="0" cy="0"/>
          <a:chOff x="0" y="0"/>
          <a:chExt cx="0" cy="0"/>
        </a:xfrm>
      </p:grpSpPr>
      <p:sp>
        <p:nvSpPr>
          <p:cNvPr id="161" name="Google Shape;161;p19"/>
          <p:cNvSpPr txBox="1"/>
          <p:nvPr>
            <p:ph idx="1" type="body"/>
          </p:nvPr>
        </p:nvSpPr>
        <p:spPr>
          <a:xfrm>
            <a:off x="6090921" y="4612614"/>
            <a:ext cx="5524500" cy="553998"/>
          </a:xfrm>
          <a:prstGeom prst="rect">
            <a:avLst/>
          </a:prstGeom>
          <a:noFill/>
          <a:ln>
            <a:noFill/>
          </a:ln>
        </p:spPr>
        <p:txBody>
          <a:bodyPr anchorCtr="0" anchor="t" bIns="0" lIns="0" spcFirstLastPara="1" rIns="0" wrap="square" tIns="0">
            <a:spAutoFit/>
          </a:bodyPr>
          <a:lstStyle>
            <a:lvl1pPr indent="-228600" lvl="0" marL="457200" algn="r">
              <a:lnSpc>
                <a:spcPct val="100000"/>
              </a:lnSpc>
              <a:spcBef>
                <a:spcPts val="0"/>
              </a:spcBef>
              <a:spcAft>
                <a:spcPts val="0"/>
              </a:spcAft>
              <a:buClr>
                <a:schemeClr val="accent1"/>
              </a:buClr>
              <a:buSzPts val="3240"/>
              <a:buFont typeface="Arial"/>
              <a:buNone/>
              <a:defRPr b="0" sz="3600" cap="none">
                <a:solidFill>
                  <a:schemeClr val="accen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descr="This is a copyright notice that should be included on the final slide." id="162" name="Google Shape;162;p19"/>
          <p:cNvSpPr txBox="1"/>
          <p:nvPr/>
        </p:nvSpPr>
        <p:spPr>
          <a:xfrm>
            <a:off x="584200" y="6161316"/>
            <a:ext cx="4482124" cy="107722"/>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lang="en-US" sz="700">
                <a:solidFill>
                  <a:schemeClr val="dk1"/>
                </a:solidFill>
                <a:latin typeface="Quattrocento Sans"/>
                <a:ea typeface="Quattrocento Sans"/>
                <a:cs typeface="Quattrocento Sans"/>
                <a:sym typeface="Quattrocento Sans"/>
              </a:rPr>
              <a:t>© Copyright Microsoft Corporation. All rights reserved. </a:t>
            </a:r>
            <a:endParaRPr/>
          </a:p>
        </p:txBody>
      </p:sp>
      <p:sp>
        <p:nvSpPr>
          <p:cNvPr id="163" name="Google Shape;163;p19"/>
          <p:cNvSpPr txBox="1"/>
          <p:nvPr>
            <p:ph type="title"/>
          </p:nvPr>
        </p:nvSpPr>
        <p:spPr>
          <a:xfrm>
            <a:off x="588263" y="1766555"/>
            <a:ext cx="5502658" cy="30777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2000"/>
              <a:buFont typeface="Quattrocento Sans"/>
              <a:buNone/>
              <a:defRPr b="0" sz="2000" cap="none">
                <a:solidFill>
                  <a:srgbClr val="2A446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4" name="Google Shape;164;p19"/>
          <p:cNvPicPr preferRelativeResize="0"/>
          <p:nvPr/>
        </p:nvPicPr>
        <p:blipFill rotWithShape="1">
          <a:blip r:embed="rId2">
            <a:alphaModFix/>
          </a:blip>
          <a:srcRect b="0" l="0" r="0" t="0"/>
          <a:stretch/>
        </p:blipFill>
        <p:spPr>
          <a:xfrm>
            <a:off x="483980" y="212480"/>
            <a:ext cx="1686339" cy="845898"/>
          </a:xfrm>
          <a:prstGeom prst="rect">
            <a:avLst/>
          </a:prstGeom>
          <a:noFill/>
          <a:ln>
            <a:noFill/>
          </a:ln>
        </p:spPr>
      </p:pic>
    </p:spTree>
  </p:cSld>
  <p:clrMapOvr>
    <a:masterClrMapping/>
  </p:clrMapOvr>
  <p:transition>
    <p:fade/>
  </p:transition>
  <p:extLst>
    <p:ext uri="{DCECCB84-F9BA-43D5-87BE-67443E8EF086}">
      <p15:sldGuideLst>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_layout">
  <p:cSld name="exercise_layout">
    <p:bg>
      <p:bgPr>
        <a:solidFill>
          <a:schemeClr val="lt2"/>
        </a:solidFill>
      </p:bgPr>
    </p:bg>
    <p:spTree>
      <p:nvGrpSpPr>
        <p:cNvPr id="87" name="Shape 87"/>
        <p:cNvGrpSpPr/>
        <p:nvPr/>
      </p:nvGrpSpPr>
      <p:grpSpPr>
        <a:xfrm>
          <a:off x="0" y="0"/>
          <a:ext cx="0" cy="0"/>
          <a:chOff x="0" y="0"/>
          <a:chExt cx="0" cy="0"/>
        </a:xfrm>
      </p:grpSpPr>
      <p:pic>
        <p:nvPicPr>
          <p:cNvPr descr="A picture containing case, accessory, arranged&#10;&#10;Description automatically generated" id="88" name="Google Shape;88;p3"/>
          <p:cNvPicPr preferRelativeResize="0"/>
          <p:nvPr/>
        </p:nvPicPr>
        <p:blipFill rotWithShape="1">
          <a:blip r:embed="rId2">
            <a:alphaModFix/>
          </a:blip>
          <a:srcRect b="0" l="0" r="19824" t="0"/>
          <a:stretch/>
        </p:blipFill>
        <p:spPr>
          <a:xfrm>
            <a:off x="2417010" y="0"/>
            <a:ext cx="9774990" cy="6858000"/>
          </a:xfrm>
          <a:prstGeom prst="rect">
            <a:avLst/>
          </a:prstGeom>
          <a:noFill/>
          <a:ln>
            <a:noFill/>
          </a:ln>
        </p:spPr>
      </p:pic>
      <p:sp>
        <p:nvSpPr>
          <p:cNvPr id="89" name="Google Shape;89;p3"/>
          <p:cNvSpPr txBox="1"/>
          <p:nvPr>
            <p:ph idx="1" type="body"/>
          </p:nvPr>
        </p:nvSpPr>
        <p:spPr>
          <a:xfrm>
            <a:off x="585216" y="3977319"/>
            <a:ext cx="7422134"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2000">
                <a:solidFill>
                  <a:schemeClr val="dk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 name="Google Shape;90;p3"/>
          <p:cNvSpPr txBox="1"/>
          <p:nvPr>
            <p:ph type="title"/>
          </p:nvPr>
        </p:nvSpPr>
        <p:spPr>
          <a:xfrm>
            <a:off x="585216" y="3088623"/>
            <a:ext cx="7422134" cy="4431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accent2"/>
              </a:buClr>
              <a:buSzPts val="3200"/>
              <a:buFont typeface="Quattrocento Sans"/>
              <a:buNone/>
              <a:defRPr b="0" sz="3200" cap="non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_screenshot">
  <p:cSld name="learn_screenshot">
    <p:bg>
      <p:bgPr>
        <a:solidFill>
          <a:srgbClr val="F4F3F5"/>
        </a:solidFill>
      </p:bgPr>
    </p:bg>
    <p:spTree>
      <p:nvGrpSpPr>
        <p:cNvPr id="91" name="Shape 91"/>
        <p:cNvGrpSpPr/>
        <p:nvPr/>
      </p:nvGrpSpPr>
      <p:grpSpPr>
        <a:xfrm>
          <a:off x="0" y="0"/>
          <a:ext cx="0" cy="0"/>
          <a:chOff x="0" y="0"/>
          <a:chExt cx="0" cy="0"/>
        </a:xfrm>
      </p:grpSpPr>
      <p:pic>
        <p:nvPicPr>
          <p:cNvPr id="92" name="Google Shape;92;p4"/>
          <p:cNvPicPr preferRelativeResize="0"/>
          <p:nvPr/>
        </p:nvPicPr>
        <p:blipFill rotWithShape="1">
          <a:blip r:embed="rId2">
            <a:alphaModFix/>
          </a:blip>
          <a:srcRect b="0" l="0" r="0" t="0"/>
          <a:stretch/>
        </p:blipFill>
        <p:spPr>
          <a:xfrm>
            <a:off x="4444774" y="418150"/>
            <a:ext cx="7747227" cy="6439851"/>
          </a:xfrm>
          <a:prstGeom prst="rect">
            <a:avLst/>
          </a:prstGeom>
          <a:noFill/>
          <a:ln>
            <a:noFill/>
          </a:ln>
        </p:spPr>
      </p:pic>
      <p:sp>
        <p:nvSpPr>
          <p:cNvPr id="93" name="Google Shape;93;p4"/>
          <p:cNvSpPr/>
          <p:nvPr>
            <p:ph idx="2" type="pic"/>
          </p:nvPr>
        </p:nvSpPr>
        <p:spPr>
          <a:xfrm>
            <a:off x="6358812" y="1519688"/>
            <a:ext cx="7589520" cy="4343375"/>
          </a:xfrm>
          <a:prstGeom prst="rect">
            <a:avLst/>
          </a:prstGeom>
          <a:noFill/>
          <a:ln>
            <a:noFill/>
          </a:ln>
        </p:spPr>
      </p:sp>
      <p:sp>
        <p:nvSpPr>
          <p:cNvPr id="94" name="Google Shape;94;p4"/>
          <p:cNvSpPr txBox="1"/>
          <p:nvPr>
            <p:ph idx="1" type="body"/>
          </p:nvPr>
        </p:nvSpPr>
        <p:spPr>
          <a:xfrm>
            <a:off x="584200" y="1922802"/>
            <a:ext cx="4630006" cy="30777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400"/>
              </a:spcBef>
              <a:spcAft>
                <a:spcPts val="0"/>
              </a:spcAft>
              <a:buClr>
                <a:srgbClr val="000000"/>
              </a:buClr>
              <a:buSzPts val="1800"/>
              <a:buNone/>
              <a:defRPr b="0" i="0" sz="20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layout">
  <p:cSld name="content_layout">
    <p:spTree>
      <p:nvGrpSpPr>
        <p:cNvPr id="95" name="Shape 95"/>
        <p:cNvGrpSpPr/>
        <p:nvPr/>
      </p:nvGrpSpPr>
      <p:grpSpPr>
        <a:xfrm>
          <a:off x="0" y="0"/>
          <a:ext cx="0" cy="0"/>
          <a:chOff x="0" y="0"/>
          <a:chExt cx="0" cy="0"/>
        </a:xfrm>
      </p:grpSpPr>
      <p:sp>
        <p:nvSpPr>
          <p:cNvPr id="96" name="Google Shape;96;p5"/>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sz="3600">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5"/>
          <p:cNvSpPr txBox="1"/>
          <p:nvPr>
            <p:ph idx="1" type="body"/>
          </p:nvPr>
        </p:nvSpPr>
        <p:spPr>
          <a:xfrm>
            <a:off x="584200" y="1435100"/>
            <a:ext cx="11018838" cy="1612749"/>
          </a:xfrm>
          <a:prstGeom prst="rect">
            <a:avLst/>
          </a:prstGeom>
          <a:noFill/>
          <a:ln>
            <a:noFill/>
          </a:ln>
        </p:spPr>
        <p:txBody>
          <a:bodyPr anchorCtr="0" anchor="t" bIns="0" lIns="0" spcFirstLastPara="1" rIns="0" wrap="square" tIns="0">
            <a:spAutoFit/>
          </a:bodyPr>
          <a:lstStyle>
            <a:lvl1pPr indent="-388620" lvl="0" marL="457200" algn="l">
              <a:lnSpc>
                <a:spcPct val="100000"/>
              </a:lnSpc>
              <a:spcBef>
                <a:spcPts val="560"/>
              </a:spcBef>
              <a:spcAft>
                <a:spcPts val="0"/>
              </a:spcAft>
              <a:buClr>
                <a:schemeClr val="dk1"/>
              </a:buClr>
              <a:buSzPts val="2520"/>
              <a:buChar char="·"/>
              <a:defRPr sz="2800">
                <a:solidFill>
                  <a:schemeClr val="dk1"/>
                </a:solidFill>
              </a:defRPr>
            </a:lvl1pPr>
            <a:lvl2pPr indent="-342900" lvl="1" marL="914400" algn="l">
              <a:lnSpc>
                <a:spcPct val="100000"/>
              </a:lnSpc>
              <a:spcBef>
                <a:spcPts val="400"/>
              </a:spcBef>
              <a:spcAft>
                <a:spcPts val="0"/>
              </a:spcAft>
              <a:buClr>
                <a:schemeClr val="dk1"/>
              </a:buClr>
              <a:buSzPts val="1800"/>
              <a:buChar char="·"/>
              <a:defRPr>
                <a:solidFill>
                  <a:schemeClr val="dk1"/>
                </a:solidFill>
              </a:defRPr>
            </a:lvl2pPr>
            <a:lvl3pPr indent="-320039" lvl="2" marL="1371600" algn="l">
              <a:lnSpc>
                <a:spcPct val="100000"/>
              </a:lnSpc>
              <a:spcBef>
                <a:spcPts val="320"/>
              </a:spcBef>
              <a:spcAft>
                <a:spcPts val="0"/>
              </a:spcAft>
              <a:buClr>
                <a:schemeClr val="dk1"/>
              </a:buClr>
              <a:buSzPts val="1440"/>
              <a:buChar char="·"/>
              <a:defRPr>
                <a:solidFill>
                  <a:schemeClr val="dk1"/>
                </a:solidFill>
              </a:defRPr>
            </a:lvl3pPr>
            <a:lvl4pPr indent="-308610" lvl="3" marL="1828800" algn="l">
              <a:lnSpc>
                <a:spcPct val="100000"/>
              </a:lnSpc>
              <a:spcBef>
                <a:spcPts val="280"/>
              </a:spcBef>
              <a:spcAft>
                <a:spcPts val="0"/>
              </a:spcAft>
              <a:buClr>
                <a:schemeClr val="dk1"/>
              </a:buClr>
              <a:buSzPts val="1260"/>
              <a:buChar char="·"/>
              <a:defRPr>
                <a:solidFill>
                  <a:schemeClr val="dk1"/>
                </a:solidFill>
              </a:defRPr>
            </a:lvl4pPr>
            <a:lvl5pPr indent="-308610" lvl="4" marL="2286000" algn="l">
              <a:lnSpc>
                <a:spcPct val="100000"/>
              </a:lnSpc>
              <a:spcBef>
                <a:spcPts val="280"/>
              </a:spcBef>
              <a:spcAft>
                <a:spcPts val="0"/>
              </a:spcAft>
              <a:buClr>
                <a:schemeClr val="dk1"/>
              </a:buClr>
              <a:buSzPts val="1260"/>
              <a:buChar char="·"/>
              <a:defRPr>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bg>
      <p:bgPr>
        <a:solidFill>
          <a:srgbClr val="00022D"/>
        </a:solidFill>
      </p:bgPr>
    </p:bg>
    <p:spTree>
      <p:nvGrpSpPr>
        <p:cNvPr id="98" name="Shape 98"/>
        <p:cNvGrpSpPr/>
        <p:nvPr/>
      </p:nvGrpSpPr>
      <p:grpSpPr>
        <a:xfrm>
          <a:off x="0" y="0"/>
          <a:ext cx="0" cy="0"/>
          <a:chOff x="0" y="0"/>
          <a:chExt cx="0" cy="0"/>
        </a:xfrm>
      </p:grpSpPr>
      <p:sp>
        <p:nvSpPr>
          <p:cNvPr id="99" name="Google Shape;99;p6"/>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6"/>
          <p:cNvSpPr txBox="1"/>
          <p:nvPr>
            <p:ph idx="1"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dk1"/>
              </a:buClr>
              <a:buSzPts val="1620"/>
              <a:buChar char="·"/>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 name="Google Shape;101;p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02" name="Google Shape;102;p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03" name="Google Shape;103;p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Quattrocento Sans"/>
                <a:ea typeface="Quattrocento Sans"/>
                <a:cs typeface="Quattrocento Sans"/>
                <a:sym typeface="Quattrocento Sans"/>
              </a:defRPr>
            </a:lvl1pPr>
            <a:lvl2pPr indent="0" lvl="1" marL="0" marR="0" rtl="0" algn="l">
              <a:spcBef>
                <a:spcPts val="0"/>
              </a:spcBef>
              <a:buNone/>
              <a:defRPr sz="1800">
                <a:solidFill>
                  <a:schemeClr val="dk1"/>
                </a:solidFill>
                <a:latin typeface="Quattrocento Sans"/>
                <a:ea typeface="Quattrocento Sans"/>
                <a:cs typeface="Quattrocento Sans"/>
                <a:sym typeface="Quattrocento Sans"/>
              </a:defRPr>
            </a:lvl2pPr>
            <a:lvl3pPr indent="0" lvl="2" marL="0" marR="0" rtl="0" algn="l">
              <a:spcBef>
                <a:spcPts val="0"/>
              </a:spcBef>
              <a:buNone/>
              <a:defRPr sz="1800">
                <a:solidFill>
                  <a:schemeClr val="dk1"/>
                </a:solidFill>
                <a:latin typeface="Quattrocento Sans"/>
                <a:ea typeface="Quattrocento Sans"/>
                <a:cs typeface="Quattrocento Sans"/>
                <a:sym typeface="Quattrocento Sans"/>
              </a:defRPr>
            </a:lvl3pPr>
            <a:lvl4pPr indent="0" lvl="3" marL="0" marR="0" rtl="0" algn="l">
              <a:spcBef>
                <a:spcPts val="0"/>
              </a:spcBef>
              <a:buNone/>
              <a:defRPr sz="1800">
                <a:solidFill>
                  <a:schemeClr val="dk1"/>
                </a:solidFill>
                <a:latin typeface="Quattrocento Sans"/>
                <a:ea typeface="Quattrocento Sans"/>
                <a:cs typeface="Quattrocento Sans"/>
                <a:sym typeface="Quattrocento Sans"/>
              </a:defRPr>
            </a:lvl4pPr>
            <a:lvl5pPr indent="0" lvl="4" marL="0" marR="0" rtl="0" algn="l">
              <a:spcBef>
                <a:spcPts val="0"/>
              </a:spcBef>
              <a:buNone/>
              <a:defRPr sz="1800">
                <a:solidFill>
                  <a:schemeClr val="dk1"/>
                </a:solidFill>
                <a:latin typeface="Quattrocento Sans"/>
                <a:ea typeface="Quattrocento Sans"/>
                <a:cs typeface="Quattrocento Sans"/>
                <a:sym typeface="Quattrocento Sans"/>
              </a:defRPr>
            </a:lvl5pPr>
            <a:lvl6pPr indent="0" lvl="5" marL="0" marR="0" rtl="0" algn="l">
              <a:spcBef>
                <a:spcPts val="0"/>
              </a:spcBef>
              <a:buNone/>
              <a:defRPr sz="1800">
                <a:solidFill>
                  <a:schemeClr val="dk1"/>
                </a:solidFill>
                <a:latin typeface="Quattrocento Sans"/>
                <a:ea typeface="Quattrocento Sans"/>
                <a:cs typeface="Quattrocento Sans"/>
                <a:sym typeface="Quattrocento Sans"/>
              </a:defRPr>
            </a:lvl6pPr>
            <a:lvl7pPr indent="0" lvl="6" marL="0" marR="0" rtl="0" algn="l">
              <a:spcBef>
                <a:spcPts val="0"/>
              </a:spcBef>
              <a:buNone/>
              <a:defRPr sz="1800">
                <a:solidFill>
                  <a:schemeClr val="dk1"/>
                </a:solidFill>
                <a:latin typeface="Quattrocento Sans"/>
                <a:ea typeface="Quattrocento Sans"/>
                <a:cs typeface="Quattrocento Sans"/>
                <a:sym typeface="Quattrocento Sans"/>
              </a:defRPr>
            </a:lvl7pPr>
            <a:lvl8pPr indent="0" lvl="7" marL="0" marR="0" rtl="0" algn="l">
              <a:spcBef>
                <a:spcPts val="0"/>
              </a:spcBef>
              <a:buNone/>
              <a:defRPr sz="1800">
                <a:solidFill>
                  <a:schemeClr val="dk1"/>
                </a:solidFill>
                <a:latin typeface="Quattrocento Sans"/>
                <a:ea typeface="Quattrocento Sans"/>
                <a:cs typeface="Quattrocento Sans"/>
                <a:sym typeface="Quattrocento Sans"/>
              </a:defRPr>
            </a:lvl8pPr>
            <a:lvl9pPr indent="0" lvl="8" marL="0" marR="0" rtl="0" algn="l">
              <a:spcBef>
                <a:spcPts val="0"/>
              </a:spcBef>
              <a:buNone/>
              <a:defRPr sz="1800">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cxnSp>
        <p:nvCxnSpPr>
          <p:cNvPr id="104" name="Google Shape;104;p6"/>
          <p:cNvCxnSpPr/>
          <p:nvPr/>
        </p:nvCxnSpPr>
        <p:spPr>
          <a:xfrm rot="10800000">
            <a:off x="687504" y="6294638"/>
            <a:ext cx="10811911" cy="0"/>
          </a:xfrm>
          <a:prstGeom prst="straightConnector1">
            <a:avLst/>
          </a:prstGeom>
          <a:noFill/>
          <a:ln cap="rnd" cmpd="sng" w="34925">
            <a:solidFill>
              <a:schemeClr val="accent6"/>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_check_section_layout">
  <p:cSld name="knowledge_check_section_layout">
    <p:bg>
      <p:bgPr>
        <a:solidFill>
          <a:schemeClr val="lt2"/>
        </a:solidFill>
      </p:bgPr>
    </p:bg>
    <p:spTree>
      <p:nvGrpSpPr>
        <p:cNvPr id="105" name="Shape 105"/>
        <p:cNvGrpSpPr/>
        <p:nvPr/>
      </p:nvGrpSpPr>
      <p:grpSpPr>
        <a:xfrm>
          <a:off x="0" y="0"/>
          <a:ext cx="0" cy="0"/>
          <a:chOff x="0" y="0"/>
          <a:chExt cx="0" cy="0"/>
        </a:xfrm>
      </p:grpSpPr>
      <p:pic>
        <p:nvPicPr>
          <p:cNvPr descr="Icon&#10;&#10;Description automatically generated" id="106" name="Google Shape;106;p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7" name="Google Shape;107;p7"/>
          <p:cNvSpPr txBox="1"/>
          <p:nvPr>
            <p:ph type="title"/>
          </p:nvPr>
        </p:nvSpPr>
        <p:spPr>
          <a:xfrm>
            <a:off x="585214" y="3091208"/>
            <a:ext cx="7466585" cy="4431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accent2"/>
              </a:buClr>
              <a:buSzPts val="3200"/>
              <a:buFont typeface="Quattrocento Sans"/>
              <a:buNone/>
              <a:defRPr b="0" sz="3200" cap="non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_check">
  <p:cSld name="knowledge_check">
    <p:bg>
      <p:bgPr>
        <a:solidFill>
          <a:srgbClr val="F4F3F5"/>
        </a:solidFill>
      </p:bgPr>
    </p:bg>
    <p:spTree>
      <p:nvGrpSpPr>
        <p:cNvPr id="108" name="Shape 108"/>
        <p:cNvGrpSpPr/>
        <p:nvPr/>
      </p:nvGrpSpPr>
      <p:grpSpPr>
        <a:xfrm>
          <a:off x="0" y="0"/>
          <a:ext cx="0" cy="0"/>
          <a:chOff x="0" y="0"/>
          <a:chExt cx="0" cy="0"/>
        </a:xfrm>
      </p:grpSpPr>
      <p:sp>
        <p:nvSpPr>
          <p:cNvPr id="109" name="Google Shape;109;p8"/>
          <p:cNvSpPr txBox="1"/>
          <p:nvPr>
            <p:ph idx="1" type="body"/>
          </p:nvPr>
        </p:nvSpPr>
        <p:spPr>
          <a:xfrm>
            <a:off x="4941888" y="585789"/>
            <a:ext cx="6667500"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60"/>
              </a:spcBef>
              <a:spcAft>
                <a:spcPts val="0"/>
              </a:spcAft>
              <a:buClr>
                <a:schemeClr val="dk1"/>
              </a:buClr>
              <a:buSzPts val="1620"/>
              <a:buFont typeface="Quattrocento Sans"/>
              <a:buNone/>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 name="Google Shape;110;p8"/>
          <p:cNvSpPr txBox="1"/>
          <p:nvPr>
            <p:ph type="title"/>
          </p:nvPr>
        </p:nvSpPr>
        <p:spPr>
          <a:xfrm>
            <a:off x="588263" y="3150414"/>
            <a:ext cx="3182027" cy="55399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1" name="Google Shape;111;p8"/>
          <p:cNvCxnSpPr/>
          <p:nvPr/>
        </p:nvCxnSpPr>
        <p:spPr>
          <a:xfrm>
            <a:off x="4356100" y="2578100"/>
            <a:ext cx="0" cy="1701800"/>
          </a:xfrm>
          <a:prstGeom prst="straightConnector1">
            <a:avLst/>
          </a:prstGeom>
          <a:noFill/>
          <a:ln cap="rnd" cmpd="sng" w="76200">
            <a:solidFill>
              <a:srgbClr val="8D5DCB"/>
            </a:solidFill>
            <a:prstDash val="solid"/>
            <a:round/>
            <a:headEnd len="sm" w="sm" type="none"/>
            <a:tailEnd len="sm" w="sm" type="none"/>
          </a:ln>
        </p:spPr>
      </p:cxnSp>
      <p:sp>
        <p:nvSpPr>
          <p:cNvPr id="112" name="Google Shape;112;p8"/>
          <p:cNvSpPr txBox="1"/>
          <p:nvPr>
            <p:ph idx="2" type="body"/>
          </p:nvPr>
        </p:nvSpPr>
        <p:spPr>
          <a:xfrm>
            <a:off x="588264" y="6272211"/>
            <a:ext cx="3767836"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60"/>
              </a:spcBef>
              <a:spcAft>
                <a:spcPts val="0"/>
              </a:spcAft>
              <a:buClr>
                <a:schemeClr val="dk1"/>
              </a:buClr>
              <a:buSzPts val="1620"/>
              <a:buFont typeface="Quattrocento Sans"/>
              <a:buNone/>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Qr code&#10;&#10;Description automatically generated" id="113" name="Google Shape;113;p8"/>
          <p:cNvPicPr preferRelativeResize="0"/>
          <p:nvPr/>
        </p:nvPicPr>
        <p:blipFill rotWithShape="1">
          <a:blip r:embed="rId2">
            <a:alphaModFix/>
          </a:blip>
          <a:srcRect b="0" l="0" r="0" t="0"/>
          <a:stretch/>
        </p:blipFill>
        <p:spPr>
          <a:xfrm>
            <a:off x="588263" y="4547684"/>
            <a:ext cx="1263802" cy="1263802"/>
          </a:xfrm>
          <a:prstGeom prst="rect">
            <a:avLst/>
          </a:prstGeom>
          <a:noFill/>
          <a:ln>
            <a:noFill/>
          </a:ln>
        </p:spPr>
      </p:pic>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layout">
  <p:cSld name="cover_layout">
    <p:bg>
      <p:bgPr>
        <a:solidFill>
          <a:schemeClr val="lt2"/>
        </a:solidFill>
      </p:bgPr>
    </p:bg>
    <p:spTree>
      <p:nvGrpSpPr>
        <p:cNvPr id="114" name="Shape 114"/>
        <p:cNvGrpSpPr/>
        <p:nvPr/>
      </p:nvGrpSpPr>
      <p:grpSpPr>
        <a:xfrm>
          <a:off x="0" y="0"/>
          <a:ext cx="0" cy="0"/>
          <a:chOff x="0" y="0"/>
          <a:chExt cx="0" cy="0"/>
        </a:xfrm>
      </p:grpSpPr>
      <p:sp>
        <p:nvSpPr>
          <p:cNvPr id="115" name="Google Shape;115;p9"/>
          <p:cNvSpPr/>
          <p:nvPr/>
        </p:nvSpPr>
        <p:spPr>
          <a:xfrm>
            <a:off x="0" y="6754960"/>
            <a:ext cx="12192000" cy="103053"/>
          </a:xfrm>
          <a:custGeom>
            <a:rect b="b" l="l" r="r" t="t"/>
            <a:pathLst>
              <a:path extrusionOk="0" h="103051" w="12192000">
                <a:moveTo>
                  <a:pt x="0" y="0"/>
                </a:moveTo>
                <a:lnTo>
                  <a:pt x="12192000" y="0"/>
                </a:lnTo>
                <a:lnTo>
                  <a:pt x="12192000" y="103054"/>
                </a:lnTo>
                <a:lnTo>
                  <a:pt x="0" y="103054"/>
                </a:lnTo>
                <a:close/>
              </a:path>
            </a:pathLst>
          </a:custGeom>
          <a:gradFill>
            <a:gsLst>
              <a:gs pos="0">
                <a:srgbClr val="8661C5"/>
              </a:gs>
              <a:gs pos="49305">
                <a:srgbClr val="C73ECC"/>
              </a:gs>
              <a:gs pos="100000">
                <a:srgbClr val="0078D4"/>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6" name="Google Shape;116;p9"/>
          <p:cNvSpPr txBox="1"/>
          <p:nvPr/>
        </p:nvSpPr>
        <p:spPr>
          <a:xfrm>
            <a:off x="1327150" y="2171700"/>
            <a:ext cx="6738383" cy="10156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600">
                <a:solidFill>
                  <a:srgbClr val="C73ECC"/>
                </a:solidFill>
                <a:latin typeface="Quattrocento Sans"/>
                <a:ea typeface="Quattrocento Sans"/>
                <a:cs typeface="Quattrocento Sans"/>
                <a:sym typeface="Quattrocento Sans"/>
              </a:rPr>
              <a:t>Livestream Event</a:t>
            </a:r>
            <a:endParaRPr/>
          </a:p>
        </p:txBody>
      </p:sp>
      <p:sp>
        <p:nvSpPr>
          <p:cNvPr id="117" name="Google Shape;117;p9"/>
          <p:cNvSpPr txBox="1"/>
          <p:nvPr/>
        </p:nvSpPr>
        <p:spPr>
          <a:xfrm>
            <a:off x="1327150" y="3187363"/>
            <a:ext cx="4012958" cy="10156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600">
                <a:solidFill>
                  <a:srgbClr val="2A446F"/>
                </a:solidFill>
                <a:latin typeface="Quattrocento Sans"/>
                <a:ea typeface="Quattrocento Sans"/>
                <a:cs typeface="Quattrocento Sans"/>
                <a:sym typeface="Quattrocento Sans"/>
              </a:rPr>
              <a:t>Learn Live</a:t>
            </a:r>
            <a:endParaRPr/>
          </a:p>
        </p:txBody>
      </p:sp>
      <p:pic>
        <p:nvPicPr>
          <p:cNvPr id="118" name="Google Shape;118;p9"/>
          <p:cNvPicPr preferRelativeResize="0"/>
          <p:nvPr/>
        </p:nvPicPr>
        <p:blipFill rotWithShape="1">
          <a:blip r:embed="rId2">
            <a:alphaModFix/>
          </a:blip>
          <a:srcRect b="0" l="0" r="0" t="0"/>
          <a:stretch/>
        </p:blipFill>
        <p:spPr>
          <a:xfrm>
            <a:off x="483980" y="212480"/>
            <a:ext cx="1686339" cy="8458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3360">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layout">
  <p:cSld name="title_layout">
    <p:bg>
      <p:bgPr>
        <a:solidFill>
          <a:schemeClr val="lt2"/>
        </a:solidFill>
      </p:bgPr>
    </p:bg>
    <p:spTree>
      <p:nvGrpSpPr>
        <p:cNvPr id="119" name="Shape 119"/>
        <p:cNvGrpSpPr/>
        <p:nvPr/>
      </p:nvGrpSpPr>
      <p:grpSpPr>
        <a:xfrm>
          <a:off x="0" y="0"/>
          <a:ext cx="0" cy="0"/>
          <a:chOff x="0" y="0"/>
          <a:chExt cx="0" cy="0"/>
        </a:xfrm>
      </p:grpSpPr>
      <p:sp>
        <p:nvSpPr>
          <p:cNvPr descr="A picture containing icon&#10;&#10;Description automatically generated" id="120" name="Google Shape;120;p10"/>
          <p:cNvSpPr/>
          <p:nvPr/>
        </p:nvSpPr>
        <p:spPr>
          <a:xfrm>
            <a:off x="0" y="0"/>
            <a:ext cx="12191999" cy="6858000"/>
          </a:xfrm>
          <a:prstGeom prst="rect">
            <a:avLst/>
          </a:prstGeom>
          <a:solidFill>
            <a:srgbClr val="FFFFFF"/>
          </a:solidFill>
          <a:ln>
            <a:noFill/>
          </a:ln>
        </p:spPr>
      </p:sp>
      <p:pic>
        <p:nvPicPr>
          <p:cNvPr descr="preencoded.png" id="121" name="Google Shape;121;p10"/>
          <p:cNvPicPr preferRelativeResize="0"/>
          <p:nvPr/>
        </p:nvPicPr>
        <p:blipFill rotWithShape="1">
          <a:blip r:embed="rId2">
            <a:alphaModFix/>
          </a:blip>
          <a:srcRect b="0" l="0" r="0" t="0"/>
          <a:stretch/>
        </p:blipFill>
        <p:spPr>
          <a:xfrm>
            <a:off x="584200" y="1429061"/>
            <a:ext cx="6498446" cy="1557782"/>
          </a:xfrm>
          <a:prstGeom prst="rect">
            <a:avLst/>
          </a:prstGeom>
          <a:noFill/>
          <a:ln>
            <a:noFill/>
          </a:ln>
        </p:spPr>
      </p:pic>
      <p:pic>
        <p:nvPicPr>
          <p:cNvPr id="122" name="Google Shape;122;p10"/>
          <p:cNvPicPr preferRelativeResize="0"/>
          <p:nvPr/>
        </p:nvPicPr>
        <p:blipFill rotWithShape="1">
          <a:blip r:embed="rId3">
            <a:alphaModFix/>
          </a:blip>
          <a:srcRect b="0" l="0" r="0" t="0"/>
          <a:stretch/>
        </p:blipFill>
        <p:spPr>
          <a:xfrm>
            <a:off x="8794748" y="3441310"/>
            <a:ext cx="2033631" cy="2032390"/>
          </a:xfrm>
          <a:prstGeom prst="roundRect">
            <a:avLst>
              <a:gd fmla="val 16667" name="adj"/>
            </a:avLst>
          </a:prstGeom>
          <a:noFill/>
          <a:ln>
            <a:noFill/>
          </a:ln>
        </p:spPr>
      </p:pic>
      <p:pic>
        <p:nvPicPr>
          <p:cNvPr id="123" name="Google Shape;123;p10"/>
          <p:cNvPicPr preferRelativeResize="0"/>
          <p:nvPr/>
        </p:nvPicPr>
        <p:blipFill rotWithShape="1">
          <a:blip r:embed="rId3">
            <a:alphaModFix/>
          </a:blip>
          <a:srcRect b="0" l="0" r="0" t="0"/>
          <a:stretch/>
        </p:blipFill>
        <p:spPr>
          <a:xfrm>
            <a:off x="8794749" y="704460"/>
            <a:ext cx="2033631" cy="2032390"/>
          </a:xfrm>
          <a:prstGeom prst="roundRect">
            <a:avLst>
              <a:gd fmla="val 16667" name="adj"/>
            </a:avLst>
          </a:prstGeom>
          <a:noFill/>
          <a:ln>
            <a:noFill/>
          </a:ln>
        </p:spPr>
      </p:pic>
      <p:sp>
        <p:nvSpPr>
          <p:cNvPr id="124" name="Google Shape;124;p10"/>
          <p:cNvSpPr txBox="1"/>
          <p:nvPr/>
        </p:nvSpPr>
        <p:spPr>
          <a:xfrm>
            <a:off x="584200" y="6382187"/>
            <a:ext cx="6498446"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5" name="Google Shape;125;p10"/>
          <p:cNvSpPr txBox="1"/>
          <p:nvPr/>
        </p:nvSpPr>
        <p:spPr>
          <a:xfrm>
            <a:off x="584200" y="3316210"/>
            <a:ext cx="7747000" cy="21945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4800">
                <a:solidFill>
                  <a:srgbClr val="8661C5"/>
                </a:solidFill>
                <a:latin typeface="Quattrocento Sans"/>
                <a:ea typeface="Quattrocento Sans"/>
                <a:cs typeface="Quattrocento Sans"/>
                <a:sym typeface="Quattrocento Sans"/>
              </a:rPr>
              <a:t>Train a model and debug it with Responsible AI dashboard</a:t>
            </a:r>
            <a:endParaRPr/>
          </a:p>
        </p:txBody>
      </p:sp>
      <p:pic>
        <p:nvPicPr>
          <p:cNvPr id="126" name="Google Shape;126;p10"/>
          <p:cNvPicPr preferRelativeResize="0"/>
          <p:nvPr/>
        </p:nvPicPr>
        <p:blipFill rotWithShape="1">
          <a:blip r:embed="rId4">
            <a:alphaModFix/>
          </a:blip>
          <a:srcRect b="0" l="0" r="0" t="0"/>
          <a:stretch/>
        </p:blipFill>
        <p:spPr>
          <a:xfrm>
            <a:off x="483980" y="212480"/>
            <a:ext cx="1686339" cy="8458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3360">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F5"/>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600"/>
              <a:buFont typeface="Quattrocento Sans"/>
              <a:buNone/>
              <a:defRPr b="0" i="0" sz="36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388620" lvl="0" marL="457200" marR="0" rtl="0" algn="l">
              <a:lnSpc>
                <a:spcPct val="100000"/>
              </a:lnSpc>
              <a:spcBef>
                <a:spcPts val="560"/>
              </a:spcBef>
              <a:spcAft>
                <a:spcPts val="0"/>
              </a:spcAft>
              <a:buClr>
                <a:schemeClr val="dk1"/>
              </a:buClr>
              <a:buSzPts val="2520"/>
              <a:buFont typeface="Noto Sans Symbols"/>
              <a:buChar char="·"/>
              <a:defRPr b="0" i="0" sz="2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dk1"/>
              </a:buClr>
              <a:buSzPts val="1800"/>
              <a:buFont typeface="Noto Sans Symbols"/>
              <a:buChar char="·"/>
              <a:defRPr b="0" i="0" sz="2000" u="none" cap="none" strike="noStrike">
                <a:solidFill>
                  <a:schemeClr val="dk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dk1"/>
              </a:buClr>
              <a:buSzPts val="1440"/>
              <a:buFont typeface="Noto Sans Symbols"/>
              <a:buChar char="·"/>
              <a:defRPr b="0" i="0" sz="1600" u="none" cap="none" strike="noStrike">
                <a:solidFill>
                  <a:schemeClr val="dk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grpSp>
        <p:nvGrpSpPr>
          <p:cNvPr id="12" name="Google Shape;12;p1"/>
          <p:cNvGrpSpPr/>
          <p:nvPr/>
        </p:nvGrpSpPr>
        <p:grpSpPr>
          <a:xfrm rot="5400000">
            <a:off x="10659863" y="3998558"/>
            <a:ext cx="4597400" cy="1169987"/>
            <a:chOff x="1529" y="1423"/>
            <a:chExt cx="2896" cy="737"/>
          </a:xfrm>
        </p:grpSpPr>
        <p:sp>
          <p:nvSpPr>
            <p:cNvPr id="13" name="Google Shape;13;p1"/>
            <p:cNvSpPr/>
            <p:nvPr/>
          </p:nvSpPr>
          <p:spPr>
            <a:xfrm>
              <a:off x="1529" y="1423"/>
              <a:ext cx="2896" cy="7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4" name="Google Shape;14;p1"/>
            <p:cNvSpPr/>
            <p:nvPr/>
          </p:nvSpPr>
          <p:spPr>
            <a:xfrm>
              <a:off x="2254" y="1727"/>
              <a:ext cx="707" cy="135"/>
            </a:xfrm>
            <a:prstGeom prst="rect">
              <a:avLst/>
            </a:prstGeom>
            <a:solidFill>
              <a:srgbClr val="F4364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5" name="Google Shape;15;p1"/>
            <p:cNvSpPr/>
            <p:nvPr/>
          </p:nvSpPr>
          <p:spPr>
            <a:xfrm>
              <a:off x="2264" y="1722"/>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000"/>
                <a:buFont typeface="Quattrocento Sans"/>
                <a:buNone/>
              </a:pPr>
              <a:r>
                <a:rPr b="1" i="0" lang="en-US" sz="1000" u="none" cap="none" strike="noStrike">
                  <a:solidFill>
                    <a:schemeClr val="lt1"/>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16" name="Google Shape;16;p1"/>
            <p:cNvSpPr/>
            <p:nvPr/>
          </p:nvSpPr>
          <p:spPr>
            <a:xfrm>
              <a:off x="2264" y="1800"/>
              <a:ext cx="13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F4364C</a:t>
              </a:r>
              <a:endParaRPr b="0" i="0" sz="1800" u="none" cap="none" strike="noStrike">
                <a:solidFill>
                  <a:schemeClr val="dk1"/>
                </a:solidFill>
                <a:latin typeface="Arial"/>
                <a:ea typeface="Arial"/>
                <a:cs typeface="Arial"/>
                <a:sym typeface="Arial"/>
              </a:endParaRPr>
            </a:p>
          </p:txBody>
        </p:sp>
        <p:sp>
          <p:nvSpPr>
            <p:cNvPr id="17" name="Google Shape;17;p1"/>
            <p:cNvSpPr/>
            <p:nvPr/>
          </p:nvSpPr>
          <p:spPr>
            <a:xfrm>
              <a:off x="2254" y="1871"/>
              <a:ext cx="707" cy="137"/>
            </a:xfrm>
            <a:prstGeom prst="rect">
              <a:avLst/>
            </a:prstGeom>
            <a:solidFill>
              <a:srgbClr val="73262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8" name="Google Shape;18;p1"/>
            <p:cNvSpPr/>
            <p:nvPr/>
          </p:nvSpPr>
          <p:spPr>
            <a:xfrm>
              <a:off x="2264" y="1865"/>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B3BB"/>
                </a:buClr>
                <a:buSzPts val="1000"/>
                <a:buFont typeface="Quattrocento Sans"/>
                <a:buNone/>
              </a:pPr>
              <a:r>
                <a:rPr b="1" i="0" lang="en-US" sz="1000" u="none" cap="none" strike="noStrike">
                  <a:solidFill>
                    <a:srgbClr val="FFB3BB"/>
                  </a:solidFill>
                  <a:latin typeface="Quattrocento Sans"/>
                  <a:ea typeface="Quattrocento Sans"/>
                  <a:cs typeface="Quattrocento Sans"/>
                  <a:sym typeface="Quattrocento Sans"/>
                </a:rPr>
                <a:t>A</a:t>
              </a:r>
              <a:endParaRPr b="0" i="0" sz="1800" u="none" cap="none" strike="noStrike">
                <a:solidFill>
                  <a:srgbClr val="FFB3BB"/>
                </a:solidFill>
                <a:latin typeface="Arial"/>
                <a:ea typeface="Arial"/>
                <a:cs typeface="Arial"/>
                <a:sym typeface="Arial"/>
              </a:endParaRPr>
            </a:p>
          </p:txBody>
        </p:sp>
        <p:sp>
          <p:nvSpPr>
            <p:cNvPr id="19" name="Google Shape;19;p1"/>
            <p:cNvSpPr/>
            <p:nvPr/>
          </p:nvSpPr>
          <p:spPr>
            <a:xfrm>
              <a:off x="2329" y="1865"/>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20" name="Google Shape;20;p1"/>
            <p:cNvSpPr/>
            <p:nvPr/>
          </p:nvSpPr>
          <p:spPr>
            <a:xfrm>
              <a:off x="2264" y="1943"/>
              <a:ext cx="131"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73262F</a:t>
              </a:r>
              <a:endParaRPr b="0" i="0" sz="1800" u="none" cap="none" strike="noStrike">
                <a:solidFill>
                  <a:schemeClr val="dk1"/>
                </a:solidFill>
                <a:latin typeface="Arial"/>
                <a:ea typeface="Arial"/>
                <a:cs typeface="Arial"/>
                <a:sym typeface="Arial"/>
              </a:endParaRPr>
            </a:p>
          </p:txBody>
        </p:sp>
        <p:sp>
          <p:nvSpPr>
            <p:cNvPr id="21" name="Google Shape;21;p1"/>
            <p:cNvSpPr/>
            <p:nvPr/>
          </p:nvSpPr>
          <p:spPr>
            <a:xfrm>
              <a:off x="2254" y="1582"/>
              <a:ext cx="707" cy="136"/>
            </a:xfrm>
            <a:prstGeom prst="rect">
              <a:avLst/>
            </a:prstGeom>
            <a:solidFill>
              <a:srgbClr val="FFB3BB"/>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 name="Google Shape;22;p1"/>
            <p:cNvSpPr/>
            <p:nvPr/>
          </p:nvSpPr>
          <p:spPr>
            <a:xfrm>
              <a:off x="2264" y="1577"/>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3262F"/>
                </a:buClr>
                <a:buSzPts val="1000"/>
                <a:buFont typeface="Quattrocento Sans"/>
                <a:buNone/>
              </a:pPr>
              <a:r>
                <a:rPr b="1" i="0" lang="en-US" sz="1000" u="none" cap="none" strike="noStrike">
                  <a:solidFill>
                    <a:srgbClr val="73262F"/>
                  </a:solidFill>
                  <a:latin typeface="Quattrocento Sans"/>
                  <a:ea typeface="Quattrocento Sans"/>
                  <a:cs typeface="Quattrocento Sans"/>
                  <a:sym typeface="Quattrocento Sans"/>
                </a:rPr>
                <a:t>A</a:t>
              </a:r>
              <a:endParaRPr b="0" i="0" sz="1800" u="none" cap="none" strike="noStrike">
                <a:solidFill>
                  <a:srgbClr val="73262F"/>
                </a:solidFill>
                <a:latin typeface="Arial"/>
                <a:ea typeface="Arial"/>
                <a:cs typeface="Arial"/>
                <a:sym typeface="Arial"/>
              </a:endParaRPr>
            </a:p>
          </p:txBody>
        </p:sp>
        <p:sp>
          <p:nvSpPr>
            <p:cNvPr id="23" name="Google Shape;23;p1"/>
            <p:cNvSpPr/>
            <p:nvPr/>
          </p:nvSpPr>
          <p:spPr>
            <a:xfrm>
              <a:off x="2329" y="1577"/>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24" name="Google Shape;24;p1"/>
            <p:cNvSpPr/>
            <p:nvPr/>
          </p:nvSpPr>
          <p:spPr>
            <a:xfrm>
              <a:off x="2264" y="1654"/>
              <a:ext cx="132"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FFB3BB</a:t>
              </a:r>
              <a:endParaRPr b="0" i="0" sz="1800" u="none" cap="none" strike="noStrike">
                <a:solidFill>
                  <a:schemeClr val="dk1"/>
                </a:solidFill>
                <a:latin typeface="Arial"/>
                <a:ea typeface="Arial"/>
                <a:cs typeface="Arial"/>
                <a:sym typeface="Arial"/>
              </a:endParaRPr>
            </a:p>
          </p:txBody>
        </p:sp>
        <p:sp>
          <p:nvSpPr>
            <p:cNvPr id="25" name="Google Shape;25;p1"/>
            <p:cNvSpPr/>
            <p:nvPr/>
          </p:nvSpPr>
          <p:spPr>
            <a:xfrm>
              <a:off x="2255" y="2022"/>
              <a:ext cx="706" cy="136"/>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 name="Google Shape;26;p1"/>
            <p:cNvSpPr/>
            <p:nvPr/>
          </p:nvSpPr>
          <p:spPr>
            <a:xfrm>
              <a:off x="2255" y="2022"/>
              <a:ext cx="706"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 name="Google Shape;27;p1"/>
            <p:cNvSpPr/>
            <p:nvPr/>
          </p:nvSpPr>
          <p:spPr>
            <a:xfrm>
              <a:off x="2264" y="2024"/>
              <a:ext cx="121"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FFFFFF</a:t>
              </a:r>
              <a:endParaRPr b="0" i="0" sz="1800" u="none" cap="none" strike="noStrike">
                <a:solidFill>
                  <a:schemeClr val="dk1"/>
                </a:solidFill>
                <a:latin typeface="Arial"/>
                <a:ea typeface="Arial"/>
                <a:cs typeface="Arial"/>
                <a:sym typeface="Arial"/>
              </a:endParaRPr>
            </a:p>
          </p:txBody>
        </p:sp>
        <p:sp>
          <p:nvSpPr>
            <p:cNvPr id="28" name="Google Shape;28;p1"/>
            <p:cNvSpPr/>
            <p:nvPr/>
          </p:nvSpPr>
          <p:spPr>
            <a:xfrm>
              <a:off x="1533" y="1727"/>
              <a:ext cx="706" cy="135"/>
            </a:xfrm>
            <a:prstGeom prst="rect">
              <a:avLst/>
            </a:prstGeom>
            <a:solidFill>
              <a:srgbClr val="FF5C39"/>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 name="Google Shape;29;p1"/>
            <p:cNvSpPr/>
            <p:nvPr/>
          </p:nvSpPr>
          <p:spPr>
            <a:xfrm>
              <a:off x="1542" y="1722"/>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000"/>
                <a:buFont typeface="Quattrocento Sans"/>
                <a:buNone/>
              </a:pPr>
              <a:r>
                <a:rPr b="1" i="0" lang="en-US" sz="1000" u="none" cap="none" strike="noStrike">
                  <a:solidFill>
                    <a:schemeClr val="lt1"/>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30" name="Google Shape;30;p1"/>
            <p:cNvSpPr/>
            <p:nvPr/>
          </p:nvSpPr>
          <p:spPr>
            <a:xfrm>
              <a:off x="1608" y="1722"/>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31" name="Google Shape;31;p1"/>
            <p:cNvSpPr/>
            <p:nvPr/>
          </p:nvSpPr>
          <p:spPr>
            <a:xfrm>
              <a:off x="1542" y="1800"/>
              <a:ext cx="132"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FF5C39</a:t>
              </a:r>
              <a:endParaRPr b="0" i="0" sz="1800" u="none" cap="none" strike="noStrike">
                <a:solidFill>
                  <a:schemeClr val="dk1"/>
                </a:solidFill>
                <a:latin typeface="Arial"/>
                <a:ea typeface="Arial"/>
                <a:cs typeface="Arial"/>
                <a:sym typeface="Arial"/>
              </a:endParaRPr>
            </a:p>
          </p:txBody>
        </p:sp>
        <p:sp>
          <p:nvSpPr>
            <p:cNvPr id="32" name="Google Shape;32;p1"/>
            <p:cNvSpPr/>
            <p:nvPr/>
          </p:nvSpPr>
          <p:spPr>
            <a:xfrm>
              <a:off x="1533" y="1871"/>
              <a:ext cx="706" cy="137"/>
            </a:xfrm>
            <a:prstGeom prst="rect">
              <a:avLst/>
            </a:prstGeom>
            <a:solidFill>
              <a:srgbClr val="73391D"/>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 name="Google Shape;33;p1"/>
            <p:cNvSpPr/>
            <p:nvPr/>
          </p:nvSpPr>
          <p:spPr>
            <a:xfrm>
              <a:off x="1542" y="1865"/>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A38B"/>
                </a:buClr>
                <a:buSzPts val="1000"/>
                <a:buFont typeface="Quattrocento Sans"/>
                <a:buNone/>
              </a:pPr>
              <a:r>
                <a:rPr b="1" i="0" lang="en-US" sz="1000" u="none" cap="none" strike="noStrike">
                  <a:solidFill>
                    <a:srgbClr val="FFA38B"/>
                  </a:solidFill>
                  <a:latin typeface="Quattrocento Sans"/>
                  <a:ea typeface="Quattrocento Sans"/>
                  <a:cs typeface="Quattrocento Sans"/>
                  <a:sym typeface="Quattrocento Sans"/>
                </a:rPr>
                <a:t>A</a:t>
              </a:r>
              <a:endParaRPr b="0" i="0" sz="1800" u="none" cap="none" strike="noStrike">
                <a:solidFill>
                  <a:srgbClr val="FFA38B"/>
                </a:solidFill>
                <a:latin typeface="Arial"/>
                <a:ea typeface="Arial"/>
                <a:cs typeface="Arial"/>
                <a:sym typeface="Arial"/>
              </a:endParaRPr>
            </a:p>
          </p:txBody>
        </p:sp>
        <p:sp>
          <p:nvSpPr>
            <p:cNvPr id="34" name="Google Shape;34;p1"/>
            <p:cNvSpPr/>
            <p:nvPr/>
          </p:nvSpPr>
          <p:spPr>
            <a:xfrm>
              <a:off x="1608" y="1865"/>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35" name="Google Shape;35;p1"/>
            <p:cNvSpPr/>
            <p:nvPr/>
          </p:nvSpPr>
          <p:spPr>
            <a:xfrm>
              <a:off x="1542" y="1943"/>
              <a:ext cx="139"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73391D</a:t>
              </a:r>
              <a:endParaRPr b="0" i="0" sz="1800" u="none" cap="none" strike="noStrike">
                <a:solidFill>
                  <a:schemeClr val="dk1"/>
                </a:solidFill>
                <a:latin typeface="Arial"/>
                <a:ea typeface="Arial"/>
                <a:cs typeface="Arial"/>
                <a:sym typeface="Arial"/>
              </a:endParaRPr>
            </a:p>
          </p:txBody>
        </p:sp>
        <p:sp>
          <p:nvSpPr>
            <p:cNvPr id="36" name="Google Shape;36;p1"/>
            <p:cNvSpPr/>
            <p:nvPr/>
          </p:nvSpPr>
          <p:spPr>
            <a:xfrm>
              <a:off x="1533" y="1582"/>
              <a:ext cx="706" cy="136"/>
            </a:xfrm>
            <a:prstGeom prst="rect">
              <a:avLst/>
            </a:prstGeom>
            <a:solidFill>
              <a:srgbClr val="FFA38B"/>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 name="Google Shape;37;p1"/>
            <p:cNvSpPr/>
            <p:nvPr/>
          </p:nvSpPr>
          <p:spPr>
            <a:xfrm>
              <a:off x="1542" y="1577"/>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3391D"/>
                </a:buClr>
                <a:buSzPts val="1000"/>
                <a:buFont typeface="Quattrocento Sans"/>
                <a:buNone/>
              </a:pPr>
              <a:r>
                <a:rPr b="1" i="0" lang="en-US" sz="1000" u="none" cap="none" strike="noStrike">
                  <a:solidFill>
                    <a:srgbClr val="73391D"/>
                  </a:solidFill>
                  <a:latin typeface="Quattrocento Sans"/>
                  <a:ea typeface="Quattrocento Sans"/>
                  <a:cs typeface="Quattrocento Sans"/>
                  <a:sym typeface="Quattrocento Sans"/>
                </a:rPr>
                <a:t>A</a:t>
              </a:r>
              <a:endParaRPr b="0" i="0" sz="1800" u="none" cap="none" strike="noStrike">
                <a:solidFill>
                  <a:srgbClr val="73391D"/>
                </a:solidFill>
                <a:latin typeface="Arial"/>
                <a:ea typeface="Arial"/>
                <a:cs typeface="Arial"/>
                <a:sym typeface="Arial"/>
              </a:endParaRPr>
            </a:p>
          </p:txBody>
        </p:sp>
        <p:sp>
          <p:nvSpPr>
            <p:cNvPr id="38" name="Google Shape;38;p1"/>
            <p:cNvSpPr/>
            <p:nvPr/>
          </p:nvSpPr>
          <p:spPr>
            <a:xfrm>
              <a:off x="1608" y="1577"/>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39" name="Google Shape;39;p1"/>
            <p:cNvSpPr/>
            <p:nvPr/>
          </p:nvSpPr>
          <p:spPr>
            <a:xfrm>
              <a:off x="1542" y="1654"/>
              <a:ext cx="13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FFA38B</a:t>
              </a:r>
              <a:endParaRPr b="0" i="0" sz="1800" u="none" cap="none" strike="noStrike">
                <a:solidFill>
                  <a:schemeClr val="dk1"/>
                </a:solidFill>
                <a:latin typeface="Arial"/>
                <a:ea typeface="Arial"/>
                <a:cs typeface="Arial"/>
                <a:sym typeface="Arial"/>
              </a:endParaRPr>
            </a:p>
          </p:txBody>
        </p:sp>
        <p:sp>
          <p:nvSpPr>
            <p:cNvPr id="40" name="Google Shape;40;p1"/>
            <p:cNvSpPr/>
            <p:nvPr/>
          </p:nvSpPr>
          <p:spPr>
            <a:xfrm>
              <a:off x="1533" y="2022"/>
              <a:ext cx="707" cy="136"/>
            </a:xfrm>
            <a:prstGeom prst="rect">
              <a:avLst/>
            </a:prstGeom>
            <a:solidFill>
              <a:srgbClr val="F4F3F5"/>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 name="Google Shape;41;p1"/>
            <p:cNvSpPr/>
            <p:nvPr/>
          </p:nvSpPr>
          <p:spPr>
            <a:xfrm>
              <a:off x="1533" y="2022"/>
              <a:ext cx="707"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 name="Google Shape;42;p1"/>
            <p:cNvSpPr/>
            <p:nvPr/>
          </p:nvSpPr>
          <p:spPr>
            <a:xfrm>
              <a:off x="1542" y="2024"/>
              <a:ext cx="127"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F4F3F5</a:t>
              </a:r>
              <a:endParaRPr b="0" i="0" sz="1800" u="none" cap="none" strike="noStrike">
                <a:solidFill>
                  <a:schemeClr val="dk1"/>
                </a:solidFill>
                <a:latin typeface="Arial"/>
                <a:ea typeface="Arial"/>
                <a:cs typeface="Arial"/>
                <a:sym typeface="Arial"/>
              </a:endParaRPr>
            </a:p>
          </p:txBody>
        </p:sp>
        <p:sp>
          <p:nvSpPr>
            <p:cNvPr id="43" name="Google Shape;43;p1"/>
            <p:cNvSpPr/>
            <p:nvPr/>
          </p:nvSpPr>
          <p:spPr>
            <a:xfrm>
              <a:off x="3698" y="1729"/>
              <a:ext cx="707" cy="135"/>
            </a:xfrm>
            <a:prstGeom prst="rect">
              <a:avLst/>
            </a:prstGeom>
            <a:solidFill>
              <a:srgbClr val="0078D4"/>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 name="Google Shape;44;p1"/>
            <p:cNvSpPr/>
            <p:nvPr/>
          </p:nvSpPr>
          <p:spPr>
            <a:xfrm>
              <a:off x="3707"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900"/>
                <a:buFont typeface="Quattrocento Sans"/>
                <a:buNone/>
              </a:pPr>
              <a:r>
                <a:rPr b="1" i="0" lang="en-US" sz="9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45" name="Google Shape;45;p1"/>
            <p:cNvSpPr/>
            <p:nvPr/>
          </p:nvSpPr>
          <p:spPr>
            <a:xfrm>
              <a:off x="3773"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Quattrocento Sans"/>
                <a:buNone/>
              </a:pPr>
              <a:r>
                <a:rPr b="1" i="0" lang="en-US" sz="9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46" name="Google Shape;46;p1"/>
            <p:cNvSpPr/>
            <p:nvPr/>
          </p:nvSpPr>
          <p:spPr>
            <a:xfrm>
              <a:off x="3707" y="1801"/>
              <a:ext cx="139"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500"/>
                <a:buFont typeface="Quattrocento Sans"/>
                <a:buNone/>
              </a:pPr>
              <a:r>
                <a:rPr b="0" i="0" lang="en-US" sz="500" u="none" cap="none" strike="noStrike">
                  <a:solidFill>
                    <a:schemeClr val="lt1"/>
                  </a:solidFill>
                  <a:latin typeface="Quattrocento Sans"/>
                  <a:ea typeface="Quattrocento Sans"/>
                  <a:cs typeface="Quattrocento Sans"/>
                  <a:sym typeface="Quattrocento Sans"/>
                </a:rPr>
                <a:t>0078D4</a:t>
              </a:r>
              <a:endParaRPr b="0" i="0" sz="1800" u="none" cap="none" strike="noStrike">
                <a:solidFill>
                  <a:schemeClr val="lt1"/>
                </a:solidFill>
                <a:latin typeface="Arial"/>
                <a:ea typeface="Arial"/>
                <a:cs typeface="Arial"/>
                <a:sym typeface="Arial"/>
              </a:endParaRPr>
            </a:p>
          </p:txBody>
        </p:sp>
        <p:sp>
          <p:nvSpPr>
            <p:cNvPr id="47" name="Google Shape;47;p1"/>
            <p:cNvSpPr/>
            <p:nvPr/>
          </p:nvSpPr>
          <p:spPr>
            <a:xfrm>
              <a:off x="3698" y="1873"/>
              <a:ext cx="707" cy="136"/>
            </a:xfrm>
            <a:prstGeom prst="rect">
              <a:avLst/>
            </a:prstGeom>
            <a:solidFill>
              <a:srgbClr val="2A446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 name="Google Shape;48;p1"/>
            <p:cNvSpPr/>
            <p:nvPr/>
          </p:nvSpPr>
          <p:spPr>
            <a:xfrm>
              <a:off x="3707" y="1866"/>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8DC8E8"/>
                </a:buClr>
                <a:buSzPts val="1000"/>
                <a:buFont typeface="Quattrocento Sans"/>
                <a:buNone/>
              </a:pPr>
              <a:r>
                <a:rPr b="1" i="0" lang="en-US" sz="1000" u="none" cap="none" strike="noStrike">
                  <a:solidFill>
                    <a:srgbClr val="8DC8E8"/>
                  </a:solidFill>
                  <a:latin typeface="Quattrocento Sans"/>
                  <a:ea typeface="Quattrocento Sans"/>
                  <a:cs typeface="Quattrocento Sans"/>
                  <a:sym typeface="Quattrocento Sans"/>
                </a:rPr>
                <a:t>A</a:t>
              </a:r>
              <a:endParaRPr b="0" i="0" sz="1800" u="none" cap="none" strike="noStrike">
                <a:solidFill>
                  <a:srgbClr val="8DC8E8"/>
                </a:solidFill>
                <a:latin typeface="Arial"/>
                <a:ea typeface="Arial"/>
                <a:cs typeface="Arial"/>
                <a:sym typeface="Arial"/>
              </a:endParaRPr>
            </a:p>
          </p:txBody>
        </p:sp>
        <p:sp>
          <p:nvSpPr>
            <p:cNvPr id="49" name="Google Shape;49;p1"/>
            <p:cNvSpPr/>
            <p:nvPr/>
          </p:nvSpPr>
          <p:spPr>
            <a:xfrm>
              <a:off x="3773" y="1866"/>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0" name="Google Shape;50;p1"/>
            <p:cNvSpPr/>
            <p:nvPr/>
          </p:nvSpPr>
          <p:spPr>
            <a:xfrm>
              <a:off x="3707" y="1944"/>
              <a:ext cx="135"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2A446F</a:t>
              </a:r>
              <a:endParaRPr b="0" i="0" sz="1800" u="none" cap="none" strike="noStrike">
                <a:solidFill>
                  <a:schemeClr val="dk1"/>
                </a:solidFill>
                <a:latin typeface="Arial"/>
                <a:ea typeface="Arial"/>
                <a:cs typeface="Arial"/>
                <a:sym typeface="Arial"/>
              </a:endParaRPr>
            </a:p>
          </p:txBody>
        </p:sp>
        <p:sp>
          <p:nvSpPr>
            <p:cNvPr id="51" name="Google Shape;51;p1"/>
            <p:cNvSpPr/>
            <p:nvPr/>
          </p:nvSpPr>
          <p:spPr>
            <a:xfrm>
              <a:off x="3698" y="1583"/>
              <a:ext cx="707" cy="137"/>
            </a:xfrm>
            <a:prstGeom prst="rect">
              <a:avLst/>
            </a:prstGeom>
            <a:solidFill>
              <a:srgbClr val="8DC8E8"/>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 name="Google Shape;52;p1"/>
            <p:cNvSpPr/>
            <p:nvPr/>
          </p:nvSpPr>
          <p:spPr>
            <a:xfrm>
              <a:off x="3707" y="1578"/>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A446F"/>
                </a:buClr>
                <a:buSzPts val="1000"/>
                <a:buFont typeface="Quattrocento Sans"/>
                <a:buNone/>
              </a:pPr>
              <a:r>
                <a:rPr b="1" i="0" lang="en-US" sz="1000" u="none" cap="none" strike="noStrike">
                  <a:solidFill>
                    <a:srgbClr val="2A446F"/>
                  </a:solidFill>
                  <a:latin typeface="Quattrocento Sans"/>
                  <a:ea typeface="Quattrocento Sans"/>
                  <a:cs typeface="Quattrocento Sans"/>
                  <a:sym typeface="Quattrocento Sans"/>
                </a:rPr>
                <a:t>A</a:t>
              </a:r>
              <a:endParaRPr b="0" i="0" sz="1800" u="none" cap="none" strike="noStrike">
                <a:solidFill>
                  <a:srgbClr val="2A446F"/>
                </a:solidFill>
                <a:latin typeface="Arial"/>
                <a:ea typeface="Arial"/>
                <a:cs typeface="Arial"/>
                <a:sym typeface="Arial"/>
              </a:endParaRPr>
            </a:p>
          </p:txBody>
        </p:sp>
        <p:sp>
          <p:nvSpPr>
            <p:cNvPr id="53" name="Google Shape;53;p1"/>
            <p:cNvSpPr/>
            <p:nvPr/>
          </p:nvSpPr>
          <p:spPr>
            <a:xfrm>
              <a:off x="3773" y="1578"/>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4" name="Google Shape;54;p1"/>
            <p:cNvSpPr/>
            <p:nvPr/>
          </p:nvSpPr>
          <p:spPr>
            <a:xfrm>
              <a:off x="3707" y="1655"/>
              <a:ext cx="140"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8DC8E8</a:t>
              </a:r>
              <a:endParaRPr b="0" i="0" sz="1800" u="none" cap="none" strike="noStrike">
                <a:solidFill>
                  <a:schemeClr val="dk1"/>
                </a:solidFill>
                <a:latin typeface="Arial"/>
                <a:ea typeface="Arial"/>
                <a:cs typeface="Arial"/>
                <a:sym typeface="Arial"/>
              </a:endParaRPr>
            </a:p>
          </p:txBody>
        </p:sp>
        <p:sp>
          <p:nvSpPr>
            <p:cNvPr id="55" name="Google Shape;55;p1"/>
            <p:cNvSpPr/>
            <p:nvPr/>
          </p:nvSpPr>
          <p:spPr>
            <a:xfrm>
              <a:off x="2981" y="1438"/>
              <a:ext cx="1423" cy="135"/>
            </a:xfrm>
            <a:prstGeom prst="rect">
              <a:avLst/>
            </a:prstGeom>
            <a:solidFill>
              <a:srgbClr val="091F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 name="Google Shape;56;p1"/>
            <p:cNvSpPr/>
            <p:nvPr/>
          </p:nvSpPr>
          <p:spPr>
            <a:xfrm>
              <a:off x="2977" y="1437"/>
              <a:ext cx="1427" cy="137"/>
            </a:xfrm>
            <a:prstGeom prst="rect">
              <a:avLst/>
            </a:prstGeom>
            <a:solidFill>
              <a:srgbClr val="091F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 name="Google Shape;57;p1"/>
            <p:cNvSpPr/>
            <p:nvPr/>
          </p:nvSpPr>
          <p:spPr>
            <a:xfrm>
              <a:off x="2978" y="1437"/>
              <a:ext cx="1427" cy="136"/>
            </a:xfrm>
            <a:custGeom>
              <a:rect b="b" l="l" r="r" t="t"/>
              <a:pathLst>
                <a:path extrusionOk="0" h="960" w="1520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8" name="Google Shape;58;p1"/>
            <p:cNvSpPr/>
            <p:nvPr/>
          </p:nvSpPr>
          <p:spPr>
            <a:xfrm>
              <a:off x="2978" y="1437"/>
              <a:ext cx="1426" cy="137"/>
            </a:xfrm>
            <a:prstGeom prst="rect">
              <a:avLst/>
            </a:prstGeom>
            <a:solidFill>
              <a:srgbClr val="091F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 name="Google Shape;59;p1"/>
            <p:cNvSpPr/>
            <p:nvPr/>
          </p:nvSpPr>
          <p:spPr>
            <a:xfrm>
              <a:off x="2989" y="1440"/>
              <a:ext cx="314" cy="7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800"/>
                <a:buFont typeface="Quattrocento Sans"/>
                <a:buNone/>
              </a:pPr>
              <a:r>
                <a:rPr b="1" i="0" lang="en-US" sz="800" u="none" cap="none" strike="noStrike">
                  <a:solidFill>
                    <a:srgbClr val="FFFFFF"/>
                  </a:solidFill>
                  <a:latin typeface="Quattrocento Sans"/>
                  <a:ea typeface="Quattrocento Sans"/>
                  <a:cs typeface="Quattrocento Sans"/>
                  <a:sym typeface="Quattrocento Sans"/>
                </a:rPr>
                <a:t>Blue Black</a:t>
              </a:r>
              <a:endParaRPr b="0" i="0" sz="1800" u="none" cap="none" strike="noStrike">
                <a:solidFill>
                  <a:schemeClr val="dk1"/>
                </a:solidFill>
                <a:latin typeface="Arial"/>
                <a:ea typeface="Arial"/>
                <a:cs typeface="Arial"/>
                <a:sym typeface="Arial"/>
              </a:endParaRPr>
            </a:p>
          </p:txBody>
        </p:sp>
        <p:sp>
          <p:nvSpPr>
            <p:cNvPr id="60" name="Google Shape;60;p1"/>
            <p:cNvSpPr/>
            <p:nvPr/>
          </p:nvSpPr>
          <p:spPr>
            <a:xfrm>
              <a:off x="2989" y="1508"/>
              <a:ext cx="13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091F2C</a:t>
              </a:r>
              <a:endParaRPr b="0" i="0" sz="1800" u="none" cap="none" strike="noStrike">
                <a:solidFill>
                  <a:schemeClr val="dk1"/>
                </a:solidFill>
                <a:latin typeface="Arial"/>
                <a:ea typeface="Arial"/>
                <a:cs typeface="Arial"/>
                <a:sym typeface="Arial"/>
              </a:endParaRPr>
            </a:p>
          </p:txBody>
        </p:sp>
        <p:sp>
          <p:nvSpPr>
            <p:cNvPr id="61" name="Google Shape;61;p1"/>
            <p:cNvSpPr/>
            <p:nvPr/>
          </p:nvSpPr>
          <p:spPr>
            <a:xfrm>
              <a:off x="2977" y="1730"/>
              <a:ext cx="706" cy="136"/>
            </a:xfrm>
            <a:prstGeom prst="rect">
              <a:avLst/>
            </a:prstGeom>
            <a:solidFill>
              <a:srgbClr val="C73EC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 name="Google Shape;62;p1"/>
            <p:cNvSpPr/>
            <p:nvPr/>
          </p:nvSpPr>
          <p:spPr>
            <a:xfrm>
              <a:off x="2985"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63" name="Google Shape;63;p1"/>
            <p:cNvSpPr/>
            <p:nvPr/>
          </p:nvSpPr>
          <p:spPr>
            <a:xfrm>
              <a:off x="2985" y="1803"/>
              <a:ext cx="140"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C73ECC</a:t>
              </a:r>
              <a:endParaRPr b="0" i="0" sz="1800" u="none" cap="none" strike="noStrike">
                <a:solidFill>
                  <a:schemeClr val="dk1"/>
                </a:solidFill>
                <a:latin typeface="Arial"/>
                <a:ea typeface="Arial"/>
                <a:cs typeface="Arial"/>
                <a:sym typeface="Arial"/>
              </a:endParaRPr>
            </a:p>
          </p:txBody>
        </p:sp>
        <p:sp>
          <p:nvSpPr>
            <p:cNvPr id="64" name="Google Shape;64;p1"/>
            <p:cNvSpPr/>
            <p:nvPr/>
          </p:nvSpPr>
          <p:spPr>
            <a:xfrm>
              <a:off x="2977" y="1875"/>
              <a:ext cx="706" cy="135"/>
            </a:xfrm>
            <a:prstGeom prst="rect">
              <a:avLst/>
            </a:prstGeom>
            <a:solidFill>
              <a:srgbClr val="702573"/>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5" name="Google Shape;65;p1"/>
            <p:cNvSpPr/>
            <p:nvPr/>
          </p:nvSpPr>
          <p:spPr>
            <a:xfrm>
              <a:off x="2985" y="1869"/>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D9BCF"/>
                </a:buClr>
                <a:buSzPts val="1000"/>
                <a:buFont typeface="Quattrocento Sans"/>
                <a:buNone/>
              </a:pPr>
              <a:r>
                <a:rPr b="1" i="0" lang="en-US" sz="1000" u="none" cap="none" strike="noStrike">
                  <a:solidFill>
                    <a:srgbClr val="CD9BCF"/>
                  </a:solidFill>
                  <a:latin typeface="Quattrocento Sans"/>
                  <a:ea typeface="Quattrocento Sans"/>
                  <a:cs typeface="Quattrocento Sans"/>
                  <a:sym typeface="Quattrocento Sans"/>
                </a:rPr>
                <a:t>A</a:t>
              </a:r>
              <a:endParaRPr b="0" i="0" sz="1800" u="none" cap="none" strike="noStrike">
                <a:solidFill>
                  <a:srgbClr val="CD9BCF"/>
                </a:solidFill>
                <a:latin typeface="Arial"/>
                <a:ea typeface="Arial"/>
                <a:cs typeface="Arial"/>
                <a:sym typeface="Arial"/>
              </a:endParaRPr>
            </a:p>
          </p:txBody>
        </p:sp>
        <p:sp>
          <p:nvSpPr>
            <p:cNvPr id="66" name="Google Shape;66;p1"/>
            <p:cNvSpPr/>
            <p:nvPr/>
          </p:nvSpPr>
          <p:spPr>
            <a:xfrm>
              <a:off x="3051" y="1869"/>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67" name="Google Shape;67;p1"/>
            <p:cNvSpPr/>
            <p:nvPr/>
          </p:nvSpPr>
          <p:spPr>
            <a:xfrm>
              <a:off x="2985" y="1946"/>
              <a:ext cx="133"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702573</a:t>
              </a:r>
              <a:endParaRPr b="0" i="0" sz="1800" u="none" cap="none" strike="noStrike">
                <a:solidFill>
                  <a:schemeClr val="dk1"/>
                </a:solidFill>
                <a:latin typeface="Arial"/>
                <a:ea typeface="Arial"/>
                <a:cs typeface="Arial"/>
                <a:sym typeface="Arial"/>
              </a:endParaRPr>
            </a:p>
          </p:txBody>
        </p:sp>
        <p:sp>
          <p:nvSpPr>
            <p:cNvPr id="68" name="Google Shape;68;p1"/>
            <p:cNvSpPr/>
            <p:nvPr/>
          </p:nvSpPr>
          <p:spPr>
            <a:xfrm>
              <a:off x="2977" y="1586"/>
              <a:ext cx="706" cy="135"/>
            </a:xfrm>
            <a:prstGeom prst="rect">
              <a:avLst/>
            </a:prstGeom>
            <a:solidFill>
              <a:srgbClr val="CD9BC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9" name="Google Shape;69;p1"/>
            <p:cNvSpPr/>
            <p:nvPr/>
          </p:nvSpPr>
          <p:spPr>
            <a:xfrm>
              <a:off x="2985" y="1580"/>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02573"/>
                </a:buClr>
                <a:buSzPts val="1000"/>
                <a:buFont typeface="Quattrocento Sans"/>
                <a:buNone/>
              </a:pPr>
              <a:r>
                <a:rPr b="1" i="0" lang="en-US" sz="1000" u="none" cap="none" strike="noStrike">
                  <a:solidFill>
                    <a:srgbClr val="702573"/>
                  </a:solidFill>
                  <a:latin typeface="Quattrocento Sans"/>
                  <a:ea typeface="Quattrocento Sans"/>
                  <a:cs typeface="Quattrocento Sans"/>
                  <a:sym typeface="Quattrocento Sans"/>
                </a:rPr>
                <a:t>A</a:t>
              </a:r>
              <a:endParaRPr b="0" i="0" sz="1800" u="none" cap="none" strike="noStrike">
                <a:solidFill>
                  <a:srgbClr val="702573"/>
                </a:solidFill>
                <a:latin typeface="Arial"/>
                <a:ea typeface="Arial"/>
                <a:cs typeface="Arial"/>
                <a:sym typeface="Arial"/>
              </a:endParaRPr>
            </a:p>
          </p:txBody>
        </p:sp>
        <p:sp>
          <p:nvSpPr>
            <p:cNvPr id="70" name="Google Shape;70;p1"/>
            <p:cNvSpPr/>
            <p:nvPr/>
          </p:nvSpPr>
          <p:spPr>
            <a:xfrm>
              <a:off x="3051" y="1580"/>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71" name="Google Shape;71;p1"/>
            <p:cNvSpPr/>
            <p:nvPr/>
          </p:nvSpPr>
          <p:spPr>
            <a:xfrm>
              <a:off x="2985" y="1658"/>
              <a:ext cx="14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CD9BCF</a:t>
              </a:r>
              <a:endParaRPr b="0" i="0" sz="1800" u="none" cap="none" strike="noStrike">
                <a:solidFill>
                  <a:schemeClr val="dk1"/>
                </a:solidFill>
                <a:latin typeface="Arial"/>
                <a:ea typeface="Arial"/>
                <a:cs typeface="Arial"/>
                <a:sym typeface="Arial"/>
              </a:endParaRPr>
            </a:p>
          </p:txBody>
        </p:sp>
        <p:sp>
          <p:nvSpPr>
            <p:cNvPr id="72" name="Google Shape;72;p1"/>
            <p:cNvSpPr/>
            <p:nvPr/>
          </p:nvSpPr>
          <p:spPr>
            <a:xfrm>
              <a:off x="2976" y="2023"/>
              <a:ext cx="1428" cy="136"/>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3" name="Google Shape;73;p1"/>
            <p:cNvSpPr/>
            <p:nvPr/>
          </p:nvSpPr>
          <p:spPr>
            <a:xfrm>
              <a:off x="2977" y="2024"/>
              <a:ext cx="1427"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4" name="Google Shape;74;p1"/>
            <p:cNvSpPr/>
            <p:nvPr/>
          </p:nvSpPr>
          <p:spPr>
            <a:xfrm>
              <a:off x="2985" y="2028"/>
              <a:ext cx="133"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500"/>
                <a:buFont typeface="Quattrocento Sans"/>
                <a:buNone/>
              </a:pPr>
              <a:r>
                <a:rPr b="0" i="0" lang="en-US" sz="500" u="none" cap="none" strike="noStrike">
                  <a:solidFill>
                    <a:schemeClr val="lt1"/>
                  </a:solidFill>
                  <a:latin typeface="Quattrocento Sans"/>
                  <a:ea typeface="Quattrocento Sans"/>
                  <a:cs typeface="Quattrocento Sans"/>
                  <a:sym typeface="Quattrocento Sans"/>
                </a:rPr>
                <a:t>000000</a:t>
              </a:r>
              <a:endParaRPr b="0" i="0" sz="1800" u="none" cap="none" strike="noStrike">
                <a:solidFill>
                  <a:schemeClr val="lt1"/>
                </a:solidFill>
                <a:latin typeface="Arial"/>
                <a:ea typeface="Arial"/>
                <a:cs typeface="Arial"/>
                <a:sym typeface="Arial"/>
              </a:endParaRPr>
            </a:p>
          </p:txBody>
        </p:sp>
        <p:sp>
          <p:nvSpPr>
            <p:cNvPr id="75" name="Google Shape;75;p1"/>
            <p:cNvSpPr/>
            <p:nvPr/>
          </p:nvSpPr>
          <p:spPr>
            <a:xfrm>
              <a:off x="1532" y="1439"/>
              <a:ext cx="1430" cy="136"/>
            </a:xfrm>
            <a:prstGeom prst="rect">
              <a:avLst/>
            </a:prstGeom>
            <a:solidFill>
              <a:srgbClr val="E8E6D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6" name="Google Shape;76;p1"/>
            <p:cNvSpPr/>
            <p:nvPr/>
          </p:nvSpPr>
          <p:spPr>
            <a:xfrm>
              <a:off x="1532" y="1439"/>
              <a:ext cx="1429"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77" name="Google Shape;77;p1"/>
            <p:cNvSpPr/>
            <p:nvPr/>
          </p:nvSpPr>
          <p:spPr>
            <a:xfrm>
              <a:off x="1541" y="1435"/>
              <a:ext cx="388" cy="7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800"/>
                <a:buFont typeface="Quattrocento Sans"/>
                <a:buNone/>
              </a:pPr>
              <a:r>
                <a:rPr b="1" i="0" lang="en-US" sz="800" u="none" cap="none" strike="noStrike">
                  <a:solidFill>
                    <a:srgbClr val="1A1A1A"/>
                  </a:solidFill>
                  <a:latin typeface="Quattrocento Sans"/>
                  <a:ea typeface="Quattrocento Sans"/>
                  <a:cs typeface="Quattrocento Sans"/>
                  <a:sym typeface="Quattrocento Sans"/>
                </a:rPr>
                <a:t>Neutral Gray</a:t>
              </a:r>
              <a:endParaRPr b="0" i="0" sz="1800" u="none" cap="none" strike="noStrike">
                <a:solidFill>
                  <a:schemeClr val="dk1"/>
                </a:solidFill>
                <a:latin typeface="Arial"/>
                <a:ea typeface="Arial"/>
                <a:cs typeface="Arial"/>
                <a:sym typeface="Arial"/>
              </a:endParaRPr>
            </a:p>
          </p:txBody>
        </p:sp>
        <p:sp>
          <p:nvSpPr>
            <p:cNvPr id="78" name="Google Shape;78;p1"/>
            <p:cNvSpPr/>
            <p:nvPr/>
          </p:nvSpPr>
          <p:spPr>
            <a:xfrm>
              <a:off x="1541" y="1502"/>
              <a:ext cx="133"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E8E6DF</a:t>
              </a:r>
              <a:endParaRPr b="0" i="0" sz="1800" u="none" cap="none" strike="noStrike">
                <a:solidFill>
                  <a:schemeClr val="dk1"/>
                </a:solidFill>
                <a:latin typeface="Arial"/>
                <a:ea typeface="Arial"/>
                <a:cs typeface="Arial"/>
                <a:sym typeface="Arial"/>
              </a:endParaRPr>
            </a:p>
          </p:txBody>
        </p:sp>
        <p:sp>
          <p:nvSpPr>
            <p:cNvPr id="79" name="Google Shape;79;p1"/>
            <p:cNvSpPr/>
            <p:nvPr/>
          </p:nvSpPr>
          <p:spPr>
            <a:xfrm>
              <a:off x="2329" y="1724"/>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80" name="Google Shape;80;p1"/>
            <p:cNvSpPr/>
            <p:nvPr/>
          </p:nvSpPr>
          <p:spPr>
            <a:xfrm>
              <a:off x="3051"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8">
          <p15:clr>
            <a:srgbClr val="C35EA4"/>
          </p15:clr>
        </p15:guide>
        <p15:guide id="2" pos="7320">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ka.ms/rai-hub/dashboard-workshop" TargetMode="External"/><Relationship Id="rId4" Type="http://schemas.openxmlformats.org/officeDocument/2006/relationships/hyperlink" Target="mailto:drnashhove@gmail.com" TargetMode="External"/><Relationship Id="rId5"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hyperlink" Target="https://www.youtube.com/watch?v=hA9a9LehMLw" TargetMode="External"/><Relationship Id="rId5" Type="http://schemas.openxmlformats.org/officeDocument/2006/relationships/image" Target="../media/image5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6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8.jp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59.png"/><Relationship Id="rId5" Type="http://schemas.openxmlformats.org/officeDocument/2006/relationships/image" Target="../media/image3.png"/><Relationship Id="rId6"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10.png"/><Relationship Id="rId5" Type="http://schemas.openxmlformats.org/officeDocument/2006/relationships/image" Target="../media/image43.png"/><Relationship Id="rId6"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20.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2" name="Shape 172"/>
        <p:cNvGrpSpPr/>
        <p:nvPr/>
      </p:nvGrpSpPr>
      <p:grpSpPr>
        <a:xfrm>
          <a:off x="0" y="0"/>
          <a:ext cx="0" cy="0"/>
          <a:chOff x="0" y="0"/>
          <a:chExt cx="0" cy="0"/>
        </a:xfrm>
      </p:grpSpPr>
      <p:sp>
        <p:nvSpPr>
          <p:cNvPr id="173" name="Google Shape;173;p20"/>
          <p:cNvSpPr txBox="1"/>
          <p:nvPr/>
        </p:nvSpPr>
        <p:spPr>
          <a:xfrm>
            <a:off x="584196" y="5104781"/>
            <a:ext cx="5939671" cy="73866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440"/>
              <a:buFont typeface="Noto Sans Symbols"/>
              <a:buNone/>
            </a:pPr>
            <a:r>
              <a:rPr b="0" i="0" lang="en-US" sz="1600" u="none" cap="none" strike="noStrike">
                <a:solidFill>
                  <a:schemeClr val="dk1"/>
                </a:solidFill>
                <a:latin typeface="Quattrocento Sans"/>
                <a:ea typeface="Quattrocento Sans"/>
                <a:cs typeface="Quattrocento Sans"/>
                <a:sym typeface="Quattrocento Sans"/>
              </a:rPr>
              <a:t>Responsible AI Dashboard (Website)</a:t>
            </a:r>
            <a:br>
              <a:rPr b="0" i="0" lang="en-US" sz="1600" u="none" cap="none" strike="noStrike">
                <a:solidFill>
                  <a:schemeClr val="dk1"/>
                </a:solidFill>
                <a:latin typeface="Quattrocento Sans"/>
                <a:ea typeface="Quattrocento Sans"/>
                <a:cs typeface="Quattrocento Sans"/>
                <a:sym typeface="Quattrocento Sans"/>
              </a:rPr>
            </a:br>
            <a:r>
              <a:rPr b="0" i="0" lang="en-US" sz="1600" u="sng" cap="none" strike="noStrike">
                <a:solidFill>
                  <a:schemeClr val="hlink"/>
                </a:solidFill>
                <a:latin typeface="Quattrocento Sans"/>
                <a:ea typeface="Quattrocento Sans"/>
                <a:cs typeface="Quattrocento Sans"/>
                <a:sym typeface="Quattrocento Sans"/>
                <a:hlinkClick r:id="rId3"/>
              </a:rPr>
              <a:t>https://aka.ms/rai-hub/dashboard-workshop</a:t>
            </a:r>
            <a:r>
              <a:rPr b="0" i="0" lang="en-US" sz="1600" u="none" cap="none" strike="noStrike">
                <a:solidFill>
                  <a:schemeClr val="dk1"/>
                </a:solidFill>
                <a:latin typeface="Quattrocento Sans"/>
                <a:ea typeface="Quattrocento Sans"/>
                <a:cs typeface="Quattrocento Sans"/>
                <a:sym typeface="Quattrocento Sans"/>
              </a:rPr>
              <a:t> </a:t>
            </a:r>
            <a:br>
              <a:rPr b="0" i="0" lang="en-US" sz="1600" u="none" cap="none" strike="noStrike">
                <a:solidFill>
                  <a:schemeClr val="dk1"/>
                </a:solidFill>
                <a:latin typeface="Quattrocento Sans"/>
                <a:ea typeface="Quattrocento Sans"/>
                <a:cs typeface="Quattrocento Sans"/>
                <a:sym typeface="Quattrocento Sans"/>
              </a:rPr>
            </a:br>
            <a:endParaRPr b="0" i="0" sz="1600" u="none" cap="none" strike="noStrike">
              <a:solidFill>
                <a:schemeClr val="dk1"/>
              </a:solidFill>
              <a:latin typeface="Quattrocento Sans"/>
              <a:ea typeface="Quattrocento Sans"/>
              <a:cs typeface="Quattrocento Sans"/>
              <a:sym typeface="Quattrocento Sans"/>
            </a:endParaRPr>
          </a:p>
        </p:txBody>
      </p:sp>
      <p:sp>
        <p:nvSpPr>
          <p:cNvPr id="174" name="Google Shape;174;p20"/>
          <p:cNvSpPr txBox="1"/>
          <p:nvPr>
            <p:ph type="title"/>
          </p:nvPr>
        </p:nvSpPr>
        <p:spPr>
          <a:xfrm>
            <a:off x="584200" y="2425780"/>
            <a:ext cx="7112000" cy="1107996"/>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chemeClr val="accent3"/>
              </a:buClr>
              <a:buSzPts val="3600"/>
              <a:buFont typeface="Quattrocento Sans"/>
              <a:buNone/>
            </a:pPr>
            <a:r>
              <a:rPr lang="en-US"/>
              <a:t>Train a model and debug it with Responsible AI Dashboard</a:t>
            </a:r>
            <a:endParaRPr/>
          </a:p>
        </p:txBody>
      </p:sp>
      <p:sp>
        <p:nvSpPr>
          <p:cNvPr id="175" name="Google Shape;175;p20"/>
          <p:cNvSpPr txBox="1"/>
          <p:nvPr/>
        </p:nvSpPr>
        <p:spPr>
          <a:xfrm>
            <a:off x="584196" y="2142685"/>
            <a:ext cx="6045200" cy="2769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7030A0"/>
              </a:buClr>
              <a:buSzPts val="1800"/>
              <a:buFont typeface="Arial"/>
              <a:buNone/>
            </a:pPr>
            <a:r>
              <a:rPr b="1" i="0" lang="en-US" sz="1800" u="none" cap="none" strike="noStrike">
                <a:solidFill>
                  <a:srgbClr val="7030A0"/>
                </a:solidFill>
                <a:latin typeface="Arial"/>
                <a:ea typeface="Arial"/>
                <a:cs typeface="Arial"/>
                <a:sym typeface="Arial"/>
              </a:rPr>
              <a:t>Microsoft Learn Module </a:t>
            </a:r>
            <a:endParaRPr/>
          </a:p>
        </p:txBody>
      </p:sp>
      <p:sp>
        <p:nvSpPr>
          <p:cNvPr id="176" name="Google Shape;176;p20"/>
          <p:cNvSpPr txBox="1"/>
          <p:nvPr/>
        </p:nvSpPr>
        <p:spPr>
          <a:xfrm>
            <a:off x="8479701" y="5627233"/>
            <a:ext cx="33417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440"/>
              <a:buFont typeface="Noto Sans Symbols"/>
              <a:buNone/>
            </a:pPr>
            <a:r>
              <a:rPr b="0" i="0" lang="en-US" sz="1600" u="none" cap="none" strike="noStrike">
                <a:solidFill>
                  <a:srgbClr val="FFFFFF"/>
                </a:solidFill>
                <a:latin typeface="Quattrocento Sans"/>
                <a:ea typeface="Quattrocento Sans"/>
                <a:cs typeface="Quattrocento Sans"/>
                <a:sym typeface="Quattrocento Sans"/>
              </a:rPr>
              <a:t>Microsoft Responsible AI Trainer</a:t>
            </a:r>
            <a:br>
              <a:rPr b="0" i="0" lang="en-US" sz="1600" u="none" cap="none" strike="noStrike">
                <a:solidFill>
                  <a:srgbClr val="FFFFFF"/>
                </a:solidFill>
                <a:latin typeface="Quattrocento Sans"/>
                <a:ea typeface="Quattrocento Sans"/>
                <a:cs typeface="Quattrocento Sans"/>
                <a:sym typeface="Quattrocento Sans"/>
              </a:rPr>
            </a:br>
            <a:r>
              <a:rPr b="0" i="0" lang="en-US" sz="1600" u="none" cap="none" strike="noStrike">
                <a:solidFill>
                  <a:srgbClr val="FFFFFF"/>
                </a:solidFill>
                <a:latin typeface="Quattrocento Sans"/>
                <a:ea typeface="Quattrocento Sans"/>
                <a:cs typeface="Quattrocento Sans"/>
                <a:sym typeface="Quattrocento Sans"/>
              </a:rPr>
              <a:t>LinkedIn: </a:t>
            </a:r>
            <a:r>
              <a:rPr lang="en-US" sz="1600">
                <a:solidFill>
                  <a:srgbClr val="FFFFFF"/>
                </a:solidFill>
                <a:latin typeface="Quattrocento Sans"/>
                <a:ea typeface="Quattrocento Sans"/>
                <a:cs typeface="Quattrocento Sans"/>
                <a:sym typeface="Quattrocento Sans"/>
              </a:rPr>
              <a:t>Ishe Hove</a:t>
            </a:r>
            <a:br>
              <a:rPr b="0" i="0" lang="en-US" sz="1600" u="none" cap="none" strike="noStrike">
                <a:solidFill>
                  <a:srgbClr val="FFFFFF"/>
                </a:solidFill>
                <a:latin typeface="Quattrocento Sans"/>
                <a:ea typeface="Quattrocento Sans"/>
                <a:cs typeface="Quattrocento Sans"/>
                <a:sym typeface="Quattrocento Sans"/>
              </a:rPr>
            </a:br>
            <a:r>
              <a:rPr lang="en-US" sz="1600">
                <a:solidFill>
                  <a:srgbClr val="FFFFFF"/>
                </a:solidFill>
                <a:latin typeface="Quattrocento Sans"/>
                <a:ea typeface="Quattrocento Sans"/>
                <a:cs typeface="Quattrocento Sans"/>
                <a:sym typeface="Quattrocento Sans"/>
              </a:rPr>
              <a:t>Email: </a:t>
            </a:r>
            <a:r>
              <a:rPr lang="en-US" sz="1600" u="sng">
                <a:solidFill>
                  <a:schemeClr val="hlink"/>
                </a:solidFill>
                <a:latin typeface="Quattrocento Sans"/>
                <a:ea typeface="Quattrocento Sans"/>
                <a:cs typeface="Quattrocento Sans"/>
                <a:sym typeface="Quattrocento Sans"/>
                <a:hlinkClick r:id="rId4"/>
              </a:rPr>
              <a:t>drnashhove@gmail.com</a:t>
            </a:r>
            <a:endParaRPr sz="16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FFFF"/>
              </a:buClr>
              <a:buSzPts val="1440"/>
              <a:buFont typeface="Noto Sans Symbols"/>
              <a:buNone/>
            </a:pPr>
            <a:r>
              <a:rPr lang="en-US" sz="1600">
                <a:solidFill>
                  <a:srgbClr val="FFFFFF"/>
                </a:solidFill>
                <a:latin typeface="Quattrocento Sans"/>
                <a:ea typeface="Quattrocento Sans"/>
                <a:cs typeface="Quattrocento Sans"/>
                <a:sym typeface="Quattrocento Sans"/>
              </a:rPr>
              <a:t>Whatsapp: +26775295819</a:t>
            </a:r>
            <a:endParaRPr sz="1600">
              <a:solidFill>
                <a:srgbClr val="FFFFFF"/>
              </a:solidFill>
              <a:latin typeface="Quattrocento Sans"/>
              <a:ea typeface="Quattrocento Sans"/>
              <a:cs typeface="Quattrocento Sans"/>
              <a:sym typeface="Quattrocento Sans"/>
            </a:endParaRPr>
          </a:p>
        </p:txBody>
      </p:sp>
      <p:pic>
        <p:nvPicPr>
          <p:cNvPr id="177" name="Google Shape;177;p20"/>
          <p:cNvPicPr preferRelativeResize="0"/>
          <p:nvPr/>
        </p:nvPicPr>
        <p:blipFill rotWithShape="1">
          <a:blip r:embed="rId5">
            <a:alphaModFix/>
          </a:blip>
          <a:srcRect b="1446" l="0" r="0" t="1446"/>
          <a:stretch/>
        </p:blipFill>
        <p:spPr>
          <a:xfrm>
            <a:off x="5988980" y="4500615"/>
            <a:ext cx="2320500" cy="2253300"/>
          </a:xfrm>
          <a:prstGeom prst="ellipse">
            <a:avLst/>
          </a:prstGeom>
          <a:noFill/>
          <a:ln cap="flat" cmpd="sng" w="57150">
            <a:solidFill>
              <a:schemeClr val="lt1"/>
            </a:solidFill>
            <a:prstDash val="solid"/>
            <a:round/>
            <a:headEnd len="sm" w="sm" type="none"/>
            <a:tailEnd len="sm" w="sm" type="none"/>
          </a:ln>
        </p:spPr>
      </p:pic>
      <p:sp>
        <p:nvSpPr>
          <p:cNvPr id="178" name="Google Shape;178;p20"/>
          <p:cNvSpPr txBox="1"/>
          <p:nvPr/>
        </p:nvSpPr>
        <p:spPr>
          <a:xfrm>
            <a:off x="8479701" y="5135559"/>
            <a:ext cx="36369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980"/>
              <a:buFont typeface="Noto Sans Symbols"/>
              <a:buNone/>
            </a:pPr>
            <a:r>
              <a:rPr b="1" lang="en-US" sz="2200">
                <a:solidFill>
                  <a:srgbClr val="FFFFFF"/>
                </a:solidFill>
                <a:latin typeface="Quattrocento Sans"/>
                <a:ea typeface="Quattrocento Sans"/>
                <a:cs typeface="Quattrocento Sans"/>
                <a:sym typeface="Quattrocento Sans"/>
              </a:rPr>
              <a:t>Ishe Hove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22D"/>
        </a:solidFill>
      </p:bgPr>
    </p:bg>
    <p:spTree>
      <p:nvGrpSpPr>
        <p:cNvPr id="336" name="Shape 336"/>
        <p:cNvGrpSpPr/>
        <p:nvPr/>
      </p:nvGrpSpPr>
      <p:grpSpPr>
        <a:xfrm>
          <a:off x="0" y="0"/>
          <a:ext cx="0" cy="0"/>
          <a:chOff x="0" y="0"/>
          <a:chExt cx="0" cy="0"/>
        </a:xfrm>
      </p:grpSpPr>
      <p:cxnSp>
        <p:nvCxnSpPr>
          <p:cNvPr id="337" name="Google Shape;337;p29"/>
          <p:cNvCxnSpPr/>
          <p:nvPr/>
        </p:nvCxnSpPr>
        <p:spPr>
          <a:xfrm>
            <a:off x="4648200" y="1371600"/>
            <a:ext cx="0" cy="4114800"/>
          </a:xfrm>
          <a:prstGeom prst="straightConnector1">
            <a:avLst/>
          </a:prstGeom>
          <a:noFill/>
          <a:ln cap="rnd" cmpd="sng" w="76200">
            <a:solidFill>
              <a:srgbClr val="8D5DCB"/>
            </a:solidFill>
            <a:prstDash val="solid"/>
            <a:round/>
            <a:headEnd len="sm" w="sm" type="none"/>
            <a:tailEnd len="sm" w="sm" type="none"/>
          </a:ln>
        </p:spPr>
      </p:cxnSp>
      <p:pic>
        <p:nvPicPr>
          <p:cNvPr id="338" name="Google Shape;338;p29"/>
          <p:cNvPicPr preferRelativeResize="0"/>
          <p:nvPr/>
        </p:nvPicPr>
        <p:blipFill rotWithShape="1">
          <a:blip r:embed="rId3">
            <a:alphaModFix/>
          </a:blip>
          <a:srcRect b="0" l="0" r="0" t="0"/>
          <a:stretch/>
        </p:blipFill>
        <p:spPr>
          <a:xfrm>
            <a:off x="761999" y="990600"/>
            <a:ext cx="3412197" cy="2997200"/>
          </a:xfrm>
          <a:prstGeom prst="rect">
            <a:avLst/>
          </a:prstGeom>
          <a:noFill/>
          <a:ln>
            <a:noFill/>
          </a:ln>
        </p:spPr>
      </p:pic>
      <p:sp>
        <p:nvSpPr>
          <p:cNvPr id="339" name="Google Shape;339;p29"/>
          <p:cNvSpPr txBox="1"/>
          <p:nvPr/>
        </p:nvSpPr>
        <p:spPr>
          <a:xfrm>
            <a:off x="349472" y="6316492"/>
            <a:ext cx="4755927" cy="307777"/>
          </a:xfrm>
          <a:prstGeom prst="rect">
            <a:avLst/>
          </a:prstGeom>
          <a:noFill/>
          <a:ln>
            <a:noFill/>
          </a:ln>
        </p:spPr>
        <p:txBody>
          <a:bodyPr anchorCtr="0" anchor="t" bIns="45700" lIns="91425" spcFirstLastPara="1" rIns="91425" wrap="square" tIns="45700">
            <a:spAutoFit/>
          </a:bodyPr>
          <a:lstStyle/>
          <a:p>
            <a:pPr indent="0" lvl="1" marL="228600" marR="0" rtl="0" algn="l">
              <a:lnSpc>
                <a:spcPct val="100000"/>
              </a:lnSpc>
              <a:spcBef>
                <a:spcPts val="0"/>
              </a:spcBef>
              <a:spcAft>
                <a:spcPts val="0"/>
              </a:spcAft>
              <a:buClr>
                <a:schemeClr val="accent6"/>
              </a:buClr>
              <a:buSzPts val="1260"/>
              <a:buFont typeface="Quattrocento Sans"/>
              <a:buNone/>
            </a:pPr>
            <a:r>
              <a:rPr b="1" i="0" lang="en-US" sz="1400" u="none" cap="none" strike="noStrike">
                <a:solidFill>
                  <a:schemeClr val="accent6"/>
                </a:solidFill>
                <a:latin typeface="Quattrocento Sans"/>
                <a:ea typeface="Quattrocento Sans"/>
                <a:cs typeface="Quattrocento Sans"/>
                <a:sym typeface="Quattrocento Sans"/>
              </a:rPr>
              <a:t>Reference:  </a:t>
            </a:r>
            <a:r>
              <a:rPr b="0" i="0" lang="en-US" sz="1400" u="none" cap="none" strike="noStrike">
                <a:solidFill>
                  <a:schemeClr val="lt1"/>
                </a:solidFill>
                <a:latin typeface="Quattrocento Sans"/>
                <a:ea typeface="Quattrocento Sans"/>
                <a:cs typeface="Quattrocento Sans"/>
                <a:sym typeface="Quattrocento Sans"/>
              </a:rPr>
              <a:t>https://responsibleaitoolbox.ai</a:t>
            </a:r>
            <a:endParaRPr b="0" i="0" sz="1400" u="none" cap="none" strike="noStrike">
              <a:solidFill>
                <a:schemeClr val="lt1"/>
              </a:solidFill>
              <a:latin typeface="Quattrocento Sans"/>
              <a:ea typeface="Quattrocento Sans"/>
              <a:cs typeface="Quattrocento Sans"/>
              <a:sym typeface="Quattrocento Sans"/>
            </a:endParaRPr>
          </a:p>
        </p:txBody>
      </p:sp>
      <p:sp>
        <p:nvSpPr>
          <p:cNvPr id="340" name="Google Shape;340;p29"/>
          <p:cNvSpPr txBox="1"/>
          <p:nvPr/>
        </p:nvSpPr>
        <p:spPr>
          <a:xfrm>
            <a:off x="944097" y="4191000"/>
            <a:ext cx="3048000" cy="14157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2000"/>
              <a:buFont typeface="Quattrocento Sans"/>
              <a:buNone/>
            </a:pPr>
            <a:r>
              <a:rPr b="0" lang="en-US" sz="2000" cap="none">
                <a:solidFill>
                  <a:schemeClr val="lt1"/>
                </a:solidFill>
                <a:latin typeface="Quattrocento Sans"/>
                <a:ea typeface="Quattrocento Sans"/>
                <a:cs typeface="Quattrocento Sans"/>
                <a:sym typeface="Quattrocento Sans"/>
              </a:rPr>
              <a:t>Responsible AI </a:t>
            </a:r>
            <a:br>
              <a:rPr b="0" lang="en-US" sz="20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Dashboard Defined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22D"/>
        </a:solidFill>
      </p:bgPr>
    </p:bg>
    <p:spTree>
      <p:nvGrpSpPr>
        <p:cNvPr id="345" name="Shape 345"/>
        <p:cNvGrpSpPr/>
        <p:nvPr/>
      </p:nvGrpSpPr>
      <p:grpSpPr>
        <a:xfrm>
          <a:off x="0" y="0"/>
          <a:ext cx="0" cy="0"/>
          <a:chOff x="0" y="0"/>
          <a:chExt cx="0" cy="0"/>
        </a:xfrm>
      </p:grpSpPr>
      <p:cxnSp>
        <p:nvCxnSpPr>
          <p:cNvPr id="346" name="Google Shape;346;p30"/>
          <p:cNvCxnSpPr/>
          <p:nvPr/>
        </p:nvCxnSpPr>
        <p:spPr>
          <a:xfrm>
            <a:off x="4648200" y="1371600"/>
            <a:ext cx="0" cy="4114800"/>
          </a:xfrm>
          <a:prstGeom prst="straightConnector1">
            <a:avLst/>
          </a:prstGeom>
          <a:noFill/>
          <a:ln cap="rnd" cmpd="sng" w="76200">
            <a:solidFill>
              <a:srgbClr val="8D5DCB"/>
            </a:solidFill>
            <a:prstDash val="solid"/>
            <a:round/>
            <a:headEnd len="sm" w="sm" type="none"/>
            <a:tailEnd len="sm" w="sm" type="none"/>
          </a:ln>
        </p:spPr>
      </p:cxnSp>
      <p:pic>
        <p:nvPicPr>
          <p:cNvPr id="347" name="Google Shape;347;p30"/>
          <p:cNvPicPr preferRelativeResize="0"/>
          <p:nvPr/>
        </p:nvPicPr>
        <p:blipFill rotWithShape="1">
          <a:blip r:embed="rId3">
            <a:alphaModFix/>
          </a:blip>
          <a:srcRect b="0" l="0" r="0" t="0"/>
          <a:stretch/>
        </p:blipFill>
        <p:spPr>
          <a:xfrm>
            <a:off x="761999" y="990600"/>
            <a:ext cx="3412197" cy="2997200"/>
          </a:xfrm>
          <a:prstGeom prst="rect">
            <a:avLst/>
          </a:prstGeom>
          <a:noFill/>
          <a:ln>
            <a:noFill/>
          </a:ln>
        </p:spPr>
      </p:pic>
      <p:sp>
        <p:nvSpPr>
          <p:cNvPr id="348" name="Google Shape;348;p30"/>
          <p:cNvSpPr txBox="1"/>
          <p:nvPr/>
        </p:nvSpPr>
        <p:spPr>
          <a:xfrm>
            <a:off x="349472" y="6316492"/>
            <a:ext cx="7436780" cy="307777"/>
          </a:xfrm>
          <a:prstGeom prst="rect">
            <a:avLst/>
          </a:prstGeom>
          <a:noFill/>
          <a:ln>
            <a:noFill/>
          </a:ln>
        </p:spPr>
        <p:txBody>
          <a:bodyPr anchorCtr="0" anchor="t" bIns="45700" lIns="91425" spcFirstLastPara="1" rIns="91425" wrap="square" tIns="45700">
            <a:spAutoFit/>
          </a:bodyPr>
          <a:lstStyle/>
          <a:p>
            <a:pPr indent="0" lvl="1" marL="228600" marR="0" rtl="0" algn="l">
              <a:lnSpc>
                <a:spcPct val="100000"/>
              </a:lnSpc>
              <a:spcBef>
                <a:spcPts val="0"/>
              </a:spcBef>
              <a:spcAft>
                <a:spcPts val="0"/>
              </a:spcAft>
              <a:buClr>
                <a:schemeClr val="accent6"/>
              </a:buClr>
              <a:buSzPts val="1260"/>
              <a:buFont typeface="Quattrocento Sans"/>
              <a:buNone/>
            </a:pPr>
            <a:r>
              <a:rPr b="1" i="0" lang="en-US" sz="1400" u="none" cap="none" strike="noStrike">
                <a:solidFill>
                  <a:schemeClr val="accent6"/>
                </a:solidFill>
                <a:latin typeface="Quattrocento Sans"/>
                <a:ea typeface="Quattrocento Sans"/>
                <a:cs typeface="Quattrocento Sans"/>
                <a:sym typeface="Quattrocento Sans"/>
              </a:rPr>
              <a:t>Reference:  </a:t>
            </a:r>
            <a:r>
              <a:rPr b="0" i="0" lang="en-US" sz="1400" u="sng" cap="none" strike="noStrike">
                <a:solidFill>
                  <a:schemeClr val="hlink"/>
                </a:solidFill>
                <a:latin typeface="Quattrocento Sans"/>
                <a:ea typeface="Quattrocento Sans"/>
                <a:cs typeface="Quattrocento Sans"/>
                <a:sym typeface="Quattrocento Sans"/>
                <a:hlinkClick r:id="rId4"/>
              </a:rPr>
              <a:t>YouTube Animated Responsible AI Explainer</a:t>
            </a:r>
            <a:endParaRPr b="0" i="0" sz="1400" u="none" cap="none" strike="noStrike">
              <a:solidFill>
                <a:schemeClr val="lt1"/>
              </a:solidFill>
              <a:latin typeface="Quattrocento Sans"/>
              <a:ea typeface="Quattrocento Sans"/>
              <a:cs typeface="Quattrocento Sans"/>
              <a:sym typeface="Quattrocento Sans"/>
            </a:endParaRPr>
          </a:p>
        </p:txBody>
      </p:sp>
      <p:pic>
        <p:nvPicPr>
          <p:cNvPr descr="Responsible AI Dashboard Animated Explainer | Microsoft" id="349" name="Google Shape;349;p30"/>
          <p:cNvPicPr preferRelativeResize="0"/>
          <p:nvPr/>
        </p:nvPicPr>
        <p:blipFill rotWithShape="1">
          <a:blip r:embed="rId5">
            <a:alphaModFix/>
          </a:blip>
          <a:srcRect b="0" l="0" r="0" t="0"/>
          <a:stretch/>
        </p:blipFill>
        <p:spPr>
          <a:xfrm>
            <a:off x="5032159" y="1558049"/>
            <a:ext cx="6622835" cy="3741902"/>
          </a:xfrm>
          <a:prstGeom prst="rect">
            <a:avLst/>
          </a:prstGeom>
          <a:noFill/>
          <a:ln>
            <a:noFill/>
          </a:ln>
        </p:spPr>
      </p:pic>
      <p:sp>
        <p:nvSpPr>
          <p:cNvPr id="350" name="Google Shape;350;p30"/>
          <p:cNvSpPr txBox="1"/>
          <p:nvPr/>
        </p:nvSpPr>
        <p:spPr>
          <a:xfrm>
            <a:off x="944097" y="4191000"/>
            <a:ext cx="3048000" cy="14157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2000"/>
              <a:buFont typeface="Quattrocento Sans"/>
              <a:buNone/>
            </a:pPr>
            <a:r>
              <a:rPr b="0" lang="en-US" sz="2000" cap="none">
                <a:solidFill>
                  <a:schemeClr val="lt1"/>
                </a:solidFill>
                <a:latin typeface="Quattrocento Sans"/>
                <a:ea typeface="Quattrocento Sans"/>
                <a:cs typeface="Quattrocento Sans"/>
                <a:sym typeface="Quattrocento Sans"/>
              </a:rPr>
              <a:t>Responsible AI </a:t>
            </a:r>
            <a:br>
              <a:rPr b="0" lang="en-US" sz="20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Dashboard</a:t>
            </a:r>
            <a:br>
              <a:rPr b="0" lang="en-US" sz="36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Explained</a:t>
            </a:r>
            <a:endParaRPr/>
          </a:p>
        </p:txBody>
      </p:sp>
      <p:sp>
        <p:nvSpPr>
          <p:cNvPr id="351" name="Google Shape;351;p30"/>
          <p:cNvSpPr txBox="1"/>
          <p:nvPr/>
        </p:nvSpPr>
        <p:spPr>
          <a:xfrm>
            <a:off x="7495309" y="6316492"/>
            <a:ext cx="5846616" cy="307777"/>
          </a:xfrm>
          <a:prstGeom prst="rect">
            <a:avLst/>
          </a:prstGeom>
          <a:noFill/>
          <a:ln>
            <a:noFill/>
          </a:ln>
        </p:spPr>
        <p:txBody>
          <a:bodyPr anchorCtr="0" anchor="t" bIns="45700" lIns="91425" spcFirstLastPara="1" rIns="91425" wrap="square" tIns="45700">
            <a:spAutoFit/>
          </a:bodyPr>
          <a:lstStyle/>
          <a:p>
            <a:pPr indent="0" lvl="1" marL="228600" marR="0" rtl="0" algn="l">
              <a:lnSpc>
                <a:spcPct val="100000"/>
              </a:lnSpc>
              <a:spcBef>
                <a:spcPts val="0"/>
              </a:spcBef>
              <a:spcAft>
                <a:spcPts val="0"/>
              </a:spcAft>
              <a:buClr>
                <a:schemeClr val="accent6"/>
              </a:buClr>
              <a:buSzPts val="1260"/>
              <a:buFont typeface="Quattrocento Sans"/>
              <a:buNone/>
            </a:pPr>
            <a:r>
              <a:rPr b="1" i="0" lang="en-US" sz="1400" u="none" cap="none" strike="noStrike">
                <a:solidFill>
                  <a:schemeClr val="accent6"/>
                </a:solidFill>
                <a:latin typeface="Quattrocento Sans"/>
                <a:ea typeface="Quattrocento Sans"/>
                <a:cs typeface="Quattrocento Sans"/>
                <a:sym typeface="Quattrocento Sans"/>
              </a:rPr>
              <a:t>Housing Demo:  </a:t>
            </a:r>
            <a:r>
              <a:rPr b="0" i="0" lang="en-US" sz="1400" u="none" cap="none" strike="noStrike">
                <a:solidFill>
                  <a:schemeClr val="lt1"/>
                </a:solidFill>
                <a:latin typeface="Quattrocento Sans"/>
                <a:ea typeface="Quattrocento Sans"/>
                <a:cs typeface="Quattrocento Sans"/>
                <a:sym typeface="Quattrocento Sans"/>
              </a:rPr>
              <a:t>https://aka.ms/rai-dashboard</a:t>
            </a:r>
            <a:endParaRPr b="0" i="0" sz="1400" u="none" cap="none" strike="noStrike">
              <a:solidFill>
                <a:schemeClr val="lt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22D"/>
        </a:solidFill>
      </p:bgPr>
    </p:bg>
    <p:spTree>
      <p:nvGrpSpPr>
        <p:cNvPr id="356" name="Shape 356"/>
        <p:cNvGrpSpPr/>
        <p:nvPr/>
      </p:nvGrpSpPr>
      <p:grpSpPr>
        <a:xfrm>
          <a:off x="0" y="0"/>
          <a:ext cx="0" cy="0"/>
          <a:chOff x="0" y="0"/>
          <a:chExt cx="0" cy="0"/>
        </a:xfrm>
      </p:grpSpPr>
      <p:cxnSp>
        <p:nvCxnSpPr>
          <p:cNvPr id="357" name="Google Shape;357;p31"/>
          <p:cNvCxnSpPr/>
          <p:nvPr/>
        </p:nvCxnSpPr>
        <p:spPr>
          <a:xfrm>
            <a:off x="4648200" y="1371600"/>
            <a:ext cx="0" cy="4114800"/>
          </a:xfrm>
          <a:prstGeom prst="straightConnector1">
            <a:avLst/>
          </a:prstGeom>
          <a:noFill/>
          <a:ln cap="rnd" cmpd="sng" w="76200">
            <a:solidFill>
              <a:srgbClr val="8D5DCB"/>
            </a:solidFill>
            <a:prstDash val="solid"/>
            <a:round/>
            <a:headEnd len="sm" w="sm" type="none"/>
            <a:tailEnd len="sm" w="sm" type="none"/>
          </a:ln>
        </p:spPr>
      </p:cxnSp>
      <p:sp>
        <p:nvSpPr>
          <p:cNvPr id="358" name="Google Shape;358;p31"/>
          <p:cNvSpPr txBox="1"/>
          <p:nvPr>
            <p:ph type="title"/>
          </p:nvPr>
        </p:nvSpPr>
        <p:spPr>
          <a:xfrm>
            <a:off x="944097" y="4191000"/>
            <a:ext cx="3048000" cy="861774"/>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lt1"/>
              </a:buClr>
              <a:buSzPts val="2000"/>
              <a:buFont typeface="Quattrocento Sans"/>
              <a:buNone/>
            </a:pPr>
            <a:r>
              <a:rPr lang="en-US" sz="2000">
                <a:solidFill>
                  <a:schemeClr val="lt1"/>
                </a:solidFill>
              </a:rPr>
              <a:t>Responsible AI </a:t>
            </a:r>
            <a:br>
              <a:rPr lang="en-US" sz="2000">
                <a:solidFill>
                  <a:schemeClr val="lt1"/>
                </a:solidFill>
              </a:rPr>
            </a:br>
            <a:r>
              <a:rPr lang="en-US">
                <a:solidFill>
                  <a:schemeClr val="lt1"/>
                </a:solidFill>
              </a:rPr>
              <a:t>6 Principles</a:t>
            </a:r>
            <a:endParaRPr/>
          </a:p>
        </p:txBody>
      </p:sp>
      <p:pic>
        <p:nvPicPr>
          <p:cNvPr descr="Responsible AI Standards" id="359" name="Google Shape;359;p31"/>
          <p:cNvPicPr preferRelativeResize="0"/>
          <p:nvPr/>
        </p:nvPicPr>
        <p:blipFill rotWithShape="1">
          <a:blip r:embed="rId3">
            <a:alphaModFix/>
          </a:blip>
          <a:srcRect b="0" l="0" r="0" t="0"/>
          <a:stretch/>
        </p:blipFill>
        <p:spPr>
          <a:xfrm>
            <a:off x="609600" y="1752600"/>
            <a:ext cx="3749562" cy="2108641"/>
          </a:xfrm>
          <a:prstGeom prst="rect">
            <a:avLst/>
          </a:prstGeom>
          <a:noFill/>
          <a:ln>
            <a:noFill/>
          </a:ln>
        </p:spPr>
      </p:pic>
      <p:sp>
        <p:nvSpPr>
          <p:cNvPr id="360" name="Google Shape;360;p31"/>
          <p:cNvSpPr txBox="1"/>
          <p:nvPr/>
        </p:nvSpPr>
        <p:spPr>
          <a:xfrm>
            <a:off x="349472" y="6316492"/>
            <a:ext cx="7651523" cy="307777"/>
          </a:xfrm>
          <a:prstGeom prst="rect">
            <a:avLst/>
          </a:prstGeom>
          <a:noFill/>
          <a:ln>
            <a:noFill/>
          </a:ln>
        </p:spPr>
        <p:txBody>
          <a:bodyPr anchorCtr="0" anchor="t" bIns="45700" lIns="91425" spcFirstLastPara="1" rIns="91425" wrap="square" tIns="45700">
            <a:spAutoFit/>
          </a:bodyPr>
          <a:lstStyle/>
          <a:p>
            <a:pPr indent="0" lvl="1" marL="228600" marR="0" rtl="0" algn="l">
              <a:lnSpc>
                <a:spcPct val="100000"/>
              </a:lnSpc>
              <a:spcBef>
                <a:spcPts val="0"/>
              </a:spcBef>
              <a:spcAft>
                <a:spcPts val="0"/>
              </a:spcAft>
              <a:buClr>
                <a:schemeClr val="accent6"/>
              </a:buClr>
              <a:buSzPts val="1260"/>
              <a:buFont typeface="Quattrocento Sans"/>
              <a:buNone/>
            </a:pPr>
            <a:r>
              <a:rPr b="1" i="0" lang="en-US" sz="1400" u="none" cap="none" strike="noStrike">
                <a:solidFill>
                  <a:schemeClr val="accent6"/>
                </a:solidFill>
                <a:latin typeface="Quattrocento Sans"/>
                <a:ea typeface="Quattrocento Sans"/>
                <a:cs typeface="Quattrocento Sans"/>
                <a:sym typeface="Quattrocento Sans"/>
              </a:rPr>
              <a:t>Reference:  </a:t>
            </a:r>
            <a:r>
              <a:rPr b="0" i="0" lang="en-US" sz="1400" u="none" cap="none" strike="noStrike">
                <a:solidFill>
                  <a:schemeClr val="lt1"/>
                </a:solidFill>
                <a:latin typeface="Quattrocento Sans"/>
                <a:ea typeface="Quattrocento Sans"/>
                <a:cs typeface="Quattrocento Sans"/>
                <a:sym typeface="Quattrocento Sans"/>
              </a:rPr>
              <a:t>https://www.microsoft.com/ai/principles-and-approach/</a:t>
            </a:r>
            <a:endParaRPr b="0" i="0" sz="14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22D"/>
        </a:solidFill>
      </p:bgPr>
    </p:bg>
    <p:spTree>
      <p:nvGrpSpPr>
        <p:cNvPr id="365" name="Shape 365"/>
        <p:cNvGrpSpPr/>
        <p:nvPr/>
      </p:nvGrpSpPr>
      <p:grpSpPr>
        <a:xfrm>
          <a:off x="0" y="0"/>
          <a:ext cx="0" cy="0"/>
          <a:chOff x="0" y="0"/>
          <a:chExt cx="0" cy="0"/>
        </a:xfrm>
      </p:grpSpPr>
      <p:cxnSp>
        <p:nvCxnSpPr>
          <p:cNvPr id="366" name="Google Shape;366;p32"/>
          <p:cNvCxnSpPr/>
          <p:nvPr/>
        </p:nvCxnSpPr>
        <p:spPr>
          <a:xfrm>
            <a:off x="4648200" y="1371600"/>
            <a:ext cx="0" cy="4114800"/>
          </a:xfrm>
          <a:prstGeom prst="straightConnector1">
            <a:avLst/>
          </a:prstGeom>
          <a:noFill/>
          <a:ln cap="rnd" cmpd="sng" w="76200">
            <a:solidFill>
              <a:srgbClr val="8D5DCB"/>
            </a:solidFill>
            <a:prstDash val="solid"/>
            <a:round/>
            <a:headEnd len="sm" w="sm" type="none"/>
            <a:tailEnd len="sm" w="sm" type="none"/>
          </a:ln>
        </p:spPr>
      </p:cxnSp>
      <p:sp>
        <p:nvSpPr>
          <p:cNvPr id="367" name="Google Shape;367;p32"/>
          <p:cNvSpPr txBox="1"/>
          <p:nvPr/>
        </p:nvSpPr>
        <p:spPr>
          <a:xfrm>
            <a:off x="349472" y="6316492"/>
            <a:ext cx="10775727" cy="307777"/>
          </a:xfrm>
          <a:prstGeom prst="rect">
            <a:avLst/>
          </a:prstGeom>
          <a:noFill/>
          <a:ln>
            <a:noFill/>
          </a:ln>
        </p:spPr>
        <p:txBody>
          <a:bodyPr anchorCtr="0" anchor="t" bIns="45700" lIns="91425" spcFirstLastPara="1" rIns="91425" wrap="square" tIns="45700">
            <a:spAutoFit/>
          </a:bodyPr>
          <a:lstStyle/>
          <a:p>
            <a:pPr indent="0" lvl="1" marL="228600" marR="0" rtl="0" algn="l">
              <a:lnSpc>
                <a:spcPct val="100000"/>
              </a:lnSpc>
              <a:spcBef>
                <a:spcPts val="0"/>
              </a:spcBef>
              <a:spcAft>
                <a:spcPts val="0"/>
              </a:spcAft>
              <a:buClr>
                <a:schemeClr val="accent6"/>
              </a:buClr>
              <a:buSzPts val="1260"/>
              <a:buFont typeface="Quattrocento Sans"/>
              <a:buNone/>
            </a:pPr>
            <a:r>
              <a:rPr b="1" i="0" lang="en-US" sz="1400" u="none" cap="none" strike="noStrike">
                <a:solidFill>
                  <a:schemeClr val="accent6"/>
                </a:solidFill>
                <a:latin typeface="Quattrocento Sans"/>
                <a:ea typeface="Quattrocento Sans"/>
                <a:cs typeface="Quattrocento Sans"/>
                <a:sym typeface="Quattrocento Sans"/>
              </a:rPr>
              <a:t>Reference:  </a:t>
            </a:r>
            <a:r>
              <a:rPr b="0" i="0" lang="en-US" sz="1400" u="none" cap="none" strike="noStrike">
                <a:solidFill>
                  <a:schemeClr val="lt1"/>
                </a:solidFill>
                <a:latin typeface="Quattrocento Sans"/>
                <a:ea typeface="Quattrocento Sans"/>
                <a:cs typeface="Quattrocento Sans"/>
                <a:sym typeface="Quattrocento Sans"/>
              </a:rPr>
              <a:t>https://responsibleaitoolbox.ai/introducing-responsible-ai-dashboard/#dashboard-components</a:t>
            </a:r>
            <a:endParaRPr b="0" i="0" sz="1400" u="none" cap="none" strike="noStrike">
              <a:solidFill>
                <a:schemeClr val="lt1"/>
              </a:solidFill>
              <a:latin typeface="Quattrocento Sans"/>
              <a:ea typeface="Quattrocento Sans"/>
              <a:cs typeface="Quattrocento Sans"/>
              <a:sym typeface="Quattrocento Sans"/>
            </a:endParaRPr>
          </a:p>
        </p:txBody>
      </p:sp>
      <p:sp>
        <p:nvSpPr>
          <p:cNvPr id="368" name="Google Shape;368;p32"/>
          <p:cNvSpPr txBox="1"/>
          <p:nvPr/>
        </p:nvSpPr>
        <p:spPr>
          <a:xfrm>
            <a:off x="944097" y="4191000"/>
            <a:ext cx="3048000" cy="14157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2000"/>
              <a:buFont typeface="Quattrocento Sans"/>
              <a:buNone/>
            </a:pPr>
            <a:r>
              <a:rPr b="0" lang="en-US" sz="2000" cap="none">
                <a:solidFill>
                  <a:schemeClr val="lt1"/>
                </a:solidFill>
                <a:latin typeface="Quattrocento Sans"/>
                <a:ea typeface="Quattrocento Sans"/>
                <a:cs typeface="Quattrocento Sans"/>
                <a:sym typeface="Quattrocento Sans"/>
              </a:rPr>
              <a:t>Responsible AI Dashboard </a:t>
            </a:r>
            <a:br>
              <a:rPr b="0" lang="en-US" sz="20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Composable Components</a:t>
            </a:r>
            <a:endParaRPr/>
          </a:p>
        </p:txBody>
      </p:sp>
      <p:pic>
        <p:nvPicPr>
          <p:cNvPr descr="Diagram of Responsible AI dashboard components for model debugging and responsible decision-making." id="369" name="Google Shape;369;p32"/>
          <p:cNvPicPr preferRelativeResize="0"/>
          <p:nvPr/>
        </p:nvPicPr>
        <p:blipFill rotWithShape="1">
          <a:blip r:embed="rId3">
            <a:alphaModFix/>
          </a:blip>
          <a:srcRect b="0" l="0" r="0" t="0"/>
          <a:stretch/>
        </p:blipFill>
        <p:spPr>
          <a:xfrm>
            <a:off x="930959" y="1251228"/>
            <a:ext cx="3200395" cy="2711172"/>
          </a:xfrm>
          <a:prstGeom prst="rect">
            <a:avLst/>
          </a:prstGeom>
          <a:noFill/>
          <a:ln>
            <a:noFill/>
          </a:ln>
        </p:spPr>
      </p:pic>
      <p:pic>
        <p:nvPicPr>
          <p:cNvPr descr="A diagram of a box with text and symbols&#10;&#10;Description automatically generated" id="370" name="Google Shape;370;p32"/>
          <p:cNvPicPr preferRelativeResize="0"/>
          <p:nvPr/>
        </p:nvPicPr>
        <p:blipFill rotWithShape="1">
          <a:blip r:embed="rId4">
            <a:alphaModFix/>
          </a:blip>
          <a:srcRect b="0" l="0" r="0" t="0"/>
          <a:stretch/>
        </p:blipFill>
        <p:spPr>
          <a:xfrm>
            <a:off x="2531156" y="3048000"/>
            <a:ext cx="1558977" cy="91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22D"/>
        </a:solidFill>
      </p:bgPr>
    </p:bg>
    <p:spTree>
      <p:nvGrpSpPr>
        <p:cNvPr id="375" name="Shape 375"/>
        <p:cNvGrpSpPr/>
        <p:nvPr/>
      </p:nvGrpSpPr>
      <p:grpSpPr>
        <a:xfrm>
          <a:off x="0" y="0"/>
          <a:ext cx="0" cy="0"/>
          <a:chOff x="0" y="0"/>
          <a:chExt cx="0" cy="0"/>
        </a:xfrm>
      </p:grpSpPr>
      <p:cxnSp>
        <p:nvCxnSpPr>
          <p:cNvPr id="376" name="Google Shape;376;p33"/>
          <p:cNvCxnSpPr/>
          <p:nvPr/>
        </p:nvCxnSpPr>
        <p:spPr>
          <a:xfrm>
            <a:off x="4648200" y="1371600"/>
            <a:ext cx="0" cy="4114800"/>
          </a:xfrm>
          <a:prstGeom prst="straightConnector1">
            <a:avLst/>
          </a:prstGeom>
          <a:noFill/>
          <a:ln cap="rnd" cmpd="sng" w="76200">
            <a:solidFill>
              <a:srgbClr val="8D5DCB"/>
            </a:solidFill>
            <a:prstDash val="solid"/>
            <a:round/>
            <a:headEnd len="sm" w="sm" type="none"/>
            <a:tailEnd len="sm" w="sm" type="none"/>
          </a:ln>
        </p:spPr>
      </p:cxnSp>
      <p:sp>
        <p:nvSpPr>
          <p:cNvPr id="377" name="Google Shape;377;p33"/>
          <p:cNvSpPr txBox="1"/>
          <p:nvPr/>
        </p:nvSpPr>
        <p:spPr>
          <a:xfrm>
            <a:off x="349472" y="6316492"/>
            <a:ext cx="7651523" cy="307777"/>
          </a:xfrm>
          <a:prstGeom prst="rect">
            <a:avLst/>
          </a:prstGeom>
          <a:noFill/>
          <a:ln>
            <a:noFill/>
          </a:ln>
        </p:spPr>
        <p:txBody>
          <a:bodyPr anchorCtr="0" anchor="t" bIns="45700" lIns="91425" spcFirstLastPara="1" rIns="91425" wrap="square" tIns="45700">
            <a:spAutoFit/>
          </a:bodyPr>
          <a:lstStyle/>
          <a:p>
            <a:pPr indent="0" lvl="1" marL="228600" marR="0" rtl="0" algn="l">
              <a:lnSpc>
                <a:spcPct val="100000"/>
              </a:lnSpc>
              <a:spcBef>
                <a:spcPts val="0"/>
              </a:spcBef>
              <a:spcAft>
                <a:spcPts val="0"/>
              </a:spcAft>
              <a:buClr>
                <a:schemeClr val="accent6"/>
              </a:buClr>
              <a:buSzPts val="1260"/>
              <a:buFont typeface="Quattrocento Sans"/>
              <a:buNone/>
            </a:pPr>
            <a:r>
              <a:rPr b="1" i="0" lang="en-US" sz="1400" u="none" cap="none" strike="noStrike">
                <a:solidFill>
                  <a:schemeClr val="accent6"/>
                </a:solidFill>
                <a:latin typeface="Quattrocento Sans"/>
                <a:ea typeface="Quattrocento Sans"/>
                <a:cs typeface="Quattrocento Sans"/>
                <a:sym typeface="Quattrocento Sans"/>
              </a:rPr>
              <a:t>Reference:  </a:t>
            </a:r>
            <a:r>
              <a:rPr b="0" i="0" lang="en-US" sz="1400" u="none" cap="none" strike="noStrike">
                <a:solidFill>
                  <a:schemeClr val="lt1"/>
                </a:solidFill>
                <a:latin typeface="Quattrocento Sans"/>
                <a:ea typeface="Quattrocento Sans"/>
                <a:cs typeface="Quattrocento Sans"/>
                <a:sym typeface="Quattrocento Sans"/>
              </a:rPr>
              <a:t>https://responsibleaitoolbox.ai/introducing-responsible-ai-dashboard</a:t>
            </a:r>
            <a:endParaRPr b="0" i="0" sz="1400" u="none" cap="none" strike="noStrike">
              <a:solidFill>
                <a:schemeClr val="lt1"/>
              </a:solidFill>
              <a:latin typeface="Quattrocento Sans"/>
              <a:ea typeface="Quattrocento Sans"/>
              <a:cs typeface="Quattrocento Sans"/>
              <a:sym typeface="Quattrocento Sans"/>
            </a:endParaRPr>
          </a:p>
        </p:txBody>
      </p:sp>
      <p:sp>
        <p:nvSpPr>
          <p:cNvPr id="378" name="Google Shape;378;p33"/>
          <p:cNvSpPr txBox="1"/>
          <p:nvPr/>
        </p:nvSpPr>
        <p:spPr>
          <a:xfrm>
            <a:off x="944097" y="4191000"/>
            <a:ext cx="3048000" cy="14157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2000"/>
              <a:buFont typeface="Quattrocento Sans"/>
              <a:buNone/>
            </a:pPr>
            <a:r>
              <a:rPr b="0" lang="en-US" sz="2000" cap="none">
                <a:solidFill>
                  <a:schemeClr val="lt1"/>
                </a:solidFill>
                <a:latin typeface="Quattrocento Sans"/>
                <a:ea typeface="Quattrocento Sans"/>
                <a:cs typeface="Quattrocento Sans"/>
                <a:sym typeface="Quattrocento Sans"/>
              </a:rPr>
              <a:t>Responsible AI Dashboard</a:t>
            </a:r>
            <a:br>
              <a:rPr b="0" lang="en-US" sz="20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Model Debugging</a:t>
            </a:r>
            <a:endParaRPr/>
          </a:p>
        </p:txBody>
      </p:sp>
      <p:pic>
        <p:nvPicPr>
          <p:cNvPr id="379" name="Google Shape;379;p33"/>
          <p:cNvPicPr preferRelativeResize="0"/>
          <p:nvPr/>
        </p:nvPicPr>
        <p:blipFill rotWithShape="1">
          <a:blip r:embed="rId3">
            <a:alphaModFix/>
          </a:blip>
          <a:srcRect b="0" l="0" r="0" t="0"/>
          <a:stretch/>
        </p:blipFill>
        <p:spPr>
          <a:xfrm>
            <a:off x="4816360" y="1074437"/>
            <a:ext cx="7218780" cy="4709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22D"/>
        </a:solidFill>
      </p:bgPr>
    </p:bg>
    <p:spTree>
      <p:nvGrpSpPr>
        <p:cNvPr id="384" name="Shape 384"/>
        <p:cNvGrpSpPr/>
        <p:nvPr/>
      </p:nvGrpSpPr>
      <p:grpSpPr>
        <a:xfrm>
          <a:off x="0" y="0"/>
          <a:ext cx="0" cy="0"/>
          <a:chOff x="0" y="0"/>
          <a:chExt cx="0" cy="0"/>
        </a:xfrm>
      </p:grpSpPr>
      <p:pic>
        <p:nvPicPr>
          <p:cNvPr id="385" name="Google Shape;385;p34"/>
          <p:cNvPicPr preferRelativeResize="0"/>
          <p:nvPr/>
        </p:nvPicPr>
        <p:blipFill rotWithShape="1">
          <a:blip r:embed="rId3">
            <a:alphaModFix/>
          </a:blip>
          <a:srcRect b="0" l="0" r="0" t="0"/>
          <a:stretch/>
        </p:blipFill>
        <p:spPr>
          <a:xfrm>
            <a:off x="3810000" y="1444823"/>
            <a:ext cx="9011464" cy="3572904"/>
          </a:xfrm>
          <a:prstGeom prst="rect">
            <a:avLst/>
          </a:prstGeom>
          <a:noFill/>
          <a:ln>
            <a:noFill/>
          </a:ln>
        </p:spPr>
      </p:pic>
      <p:cxnSp>
        <p:nvCxnSpPr>
          <p:cNvPr id="386" name="Google Shape;386;p34"/>
          <p:cNvCxnSpPr/>
          <p:nvPr/>
        </p:nvCxnSpPr>
        <p:spPr>
          <a:xfrm>
            <a:off x="4648200" y="1371600"/>
            <a:ext cx="0" cy="4114800"/>
          </a:xfrm>
          <a:prstGeom prst="straightConnector1">
            <a:avLst/>
          </a:prstGeom>
          <a:noFill/>
          <a:ln cap="rnd" cmpd="sng" w="76200">
            <a:solidFill>
              <a:srgbClr val="8D5DCB"/>
            </a:solidFill>
            <a:prstDash val="solid"/>
            <a:round/>
            <a:headEnd len="sm" w="sm" type="none"/>
            <a:tailEnd len="sm" w="sm" type="none"/>
          </a:ln>
        </p:spPr>
      </p:cxnSp>
      <p:sp>
        <p:nvSpPr>
          <p:cNvPr id="387" name="Google Shape;387;p34"/>
          <p:cNvSpPr txBox="1"/>
          <p:nvPr/>
        </p:nvSpPr>
        <p:spPr>
          <a:xfrm>
            <a:off x="349472" y="6316492"/>
            <a:ext cx="11156723" cy="307777"/>
          </a:xfrm>
          <a:prstGeom prst="rect">
            <a:avLst/>
          </a:prstGeom>
          <a:noFill/>
          <a:ln>
            <a:noFill/>
          </a:ln>
        </p:spPr>
        <p:txBody>
          <a:bodyPr anchorCtr="0" anchor="t" bIns="45700" lIns="91425" spcFirstLastPara="1" rIns="91425" wrap="square" tIns="45700">
            <a:spAutoFit/>
          </a:bodyPr>
          <a:lstStyle/>
          <a:p>
            <a:pPr indent="0" lvl="1" marL="228600" marR="0" rtl="0" algn="l">
              <a:lnSpc>
                <a:spcPct val="100000"/>
              </a:lnSpc>
              <a:spcBef>
                <a:spcPts val="0"/>
              </a:spcBef>
              <a:spcAft>
                <a:spcPts val="0"/>
              </a:spcAft>
              <a:buClr>
                <a:schemeClr val="accent6"/>
              </a:buClr>
              <a:buSzPts val="1260"/>
              <a:buFont typeface="Quattrocento Sans"/>
              <a:buNone/>
            </a:pPr>
            <a:r>
              <a:rPr b="1" i="0" lang="en-US" sz="1400" u="none" cap="none" strike="noStrike">
                <a:solidFill>
                  <a:schemeClr val="accent6"/>
                </a:solidFill>
                <a:latin typeface="Quattrocento Sans"/>
                <a:ea typeface="Quattrocento Sans"/>
                <a:cs typeface="Quattrocento Sans"/>
                <a:sym typeface="Quattrocento Sans"/>
              </a:rPr>
              <a:t>Reference:  </a:t>
            </a:r>
            <a:r>
              <a:rPr b="0" i="0" lang="en-US" sz="1400" u="none" cap="none" strike="noStrike">
                <a:solidFill>
                  <a:schemeClr val="lt1"/>
                </a:solidFill>
                <a:latin typeface="Quattrocento Sans"/>
                <a:ea typeface="Quattrocento Sans"/>
                <a:cs typeface="Quattrocento Sans"/>
                <a:sym typeface="Quattrocento Sans"/>
              </a:rPr>
              <a:t>https://responsibleaitoolbox.ai/introducing-responsible-ai-dashboard/#decision-making</a:t>
            </a:r>
            <a:endParaRPr b="0" i="0" sz="1400" u="none" cap="none" strike="noStrike">
              <a:solidFill>
                <a:schemeClr val="lt1"/>
              </a:solidFill>
              <a:latin typeface="Quattrocento Sans"/>
              <a:ea typeface="Quattrocento Sans"/>
              <a:cs typeface="Quattrocento Sans"/>
              <a:sym typeface="Quattrocento Sans"/>
            </a:endParaRPr>
          </a:p>
        </p:txBody>
      </p:sp>
      <p:sp>
        <p:nvSpPr>
          <p:cNvPr id="388" name="Google Shape;388;p34"/>
          <p:cNvSpPr txBox="1"/>
          <p:nvPr/>
        </p:nvSpPr>
        <p:spPr>
          <a:xfrm>
            <a:off x="944097" y="4191000"/>
            <a:ext cx="3048000" cy="14157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2000"/>
              <a:buFont typeface="Quattrocento Sans"/>
              <a:buNone/>
            </a:pPr>
            <a:r>
              <a:rPr b="0" lang="en-US" sz="2000" cap="none">
                <a:solidFill>
                  <a:schemeClr val="lt1"/>
                </a:solidFill>
                <a:latin typeface="Quattrocento Sans"/>
                <a:ea typeface="Quattrocento Sans"/>
                <a:cs typeface="Quattrocento Sans"/>
                <a:sym typeface="Quattrocento Sans"/>
              </a:rPr>
              <a:t>Responsible AI Dashboard </a:t>
            </a:r>
            <a:br>
              <a:rPr b="0" lang="en-US" sz="20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Decision Making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22D"/>
        </a:solidFill>
      </p:bgPr>
    </p:bg>
    <p:spTree>
      <p:nvGrpSpPr>
        <p:cNvPr id="393" name="Shape 393"/>
        <p:cNvGrpSpPr/>
        <p:nvPr/>
      </p:nvGrpSpPr>
      <p:grpSpPr>
        <a:xfrm>
          <a:off x="0" y="0"/>
          <a:ext cx="0" cy="0"/>
          <a:chOff x="0" y="0"/>
          <a:chExt cx="0" cy="0"/>
        </a:xfrm>
      </p:grpSpPr>
      <p:cxnSp>
        <p:nvCxnSpPr>
          <p:cNvPr id="394" name="Google Shape;394;p35"/>
          <p:cNvCxnSpPr/>
          <p:nvPr/>
        </p:nvCxnSpPr>
        <p:spPr>
          <a:xfrm>
            <a:off x="4648200" y="1371600"/>
            <a:ext cx="0" cy="4114800"/>
          </a:xfrm>
          <a:prstGeom prst="straightConnector1">
            <a:avLst/>
          </a:prstGeom>
          <a:noFill/>
          <a:ln cap="rnd" cmpd="sng" w="76200">
            <a:solidFill>
              <a:srgbClr val="8D5DCB"/>
            </a:solidFill>
            <a:prstDash val="solid"/>
            <a:round/>
            <a:headEnd len="sm" w="sm" type="none"/>
            <a:tailEnd len="sm" w="sm" type="none"/>
          </a:ln>
        </p:spPr>
      </p:cxnSp>
      <p:sp>
        <p:nvSpPr>
          <p:cNvPr id="395" name="Google Shape;395;p35"/>
          <p:cNvSpPr txBox="1"/>
          <p:nvPr/>
        </p:nvSpPr>
        <p:spPr>
          <a:xfrm>
            <a:off x="349472" y="6316492"/>
            <a:ext cx="11156723" cy="307777"/>
          </a:xfrm>
          <a:prstGeom prst="rect">
            <a:avLst/>
          </a:prstGeom>
          <a:noFill/>
          <a:ln>
            <a:noFill/>
          </a:ln>
        </p:spPr>
        <p:txBody>
          <a:bodyPr anchorCtr="0" anchor="t" bIns="45700" lIns="91425" spcFirstLastPara="1" rIns="91425" wrap="square" tIns="45700">
            <a:spAutoFit/>
          </a:bodyPr>
          <a:lstStyle/>
          <a:p>
            <a:pPr indent="0" lvl="1" marL="228600" marR="0" rtl="0" algn="l">
              <a:lnSpc>
                <a:spcPct val="100000"/>
              </a:lnSpc>
              <a:spcBef>
                <a:spcPts val="0"/>
              </a:spcBef>
              <a:spcAft>
                <a:spcPts val="0"/>
              </a:spcAft>
              <a:buClr>
                <a:schemeClr val="accent6"/>
              </a:buClr>
              <a:buSzPts val="1260"/>
              <a:buFont typeface="Quattrocento Sans"/>
              <a:buNone/>
            </a:pPr>
            <a:r>
              <a:rPr b="1" i="0" lang="en-US" sz="1400" u="none" cap="none" strike="noStrike">
                <a:solidFill>
                  <a:schemeClr val="accent6"/>
                </a:solidFill>
                <a:latin typeface="Quattrocento Sans"/>
                <a:ea typeface="Quattrocento Sans"/>
                <a:cs typeface="Quattrocento Sans"/>
                <a:sym typeface="Quattrocento Sans"/>
              </a:rPr>
              <a:t>Reference:  </a:t>
            </a:r>
            <a:r>
              <a:rPr b="0" i="0" lang="en-US" sz="1400" u="none" cap="none" strike="noStrike">
                <a:solidFill>
                  <a:schemeClr val="lt1"/>
                </a:solidFill>
                <a:latin typeface="Quattrocento Sans"/>
                <a:ea typeface="Quattrocento Sans"/>
                <a:cs typeface="Quattrocento Sans"/>
                <a:sym typeface="Quattrocento Sans"/>
              </a:rPr>
              <a:t>https://archive.ics.uci.edu/dataset/296/diabetes+130-us+hospitals+for+years+1999-2008</a:t>
            </a:r>
            <a:endParaRPr b="0" i="0" sz="1400" u="none" cap="none" strike="noStrike">
              <a:solidFill>
                <a:schemeClr val="lt1"/>
              </a:solidFill>
              <a:latin typeface="Quattrocento Sans"/>
              <a:ea typeface="Quattrocento Sans"/>
              <a:cs typeface="Quattrocento Sans"/>
              <a:sym typeface="Quattrocento Sans"/>
            </a:endParaRPr>
          </a:p>
        </p:txBody>
      </p:sp>
      <p:pic>
        <p:nvPicPr>
          <p:cNvPr descr="A screenshot of a medical information&#10;&#10;Description automatically generated" id="396" name="Google Shape;396;p35"/>
          <p:cNvPicPr preferRelativeResize="0"/>
          <p:nvPr/>
        </p:nvPicPr>
        <p:blipFill rotWithShape="1">
          <a:blip r:embed="rId3">
            <a:alphaModFix/>
          </a:blip>
          <a:srcRect b="0" l="0" r="0" t="0"/>
          <a:stretch/>
        </p:blipFill>
        <p:spPr>
          <a:xfrm>
            <a:off x="4868878" y="609601"/>
            <a:ext cx="6970411" cy="3581400"/>
          </a:xfrm>
          <a:prstGeom prst="rect">
            <a:avLst/>
          </a:prstGeom>
          <a:noFill/>
          <a:ln cap="flat" cmpd="sng" w="9525">
            <a:solidFill>
              <a:srgbClr val="7F7F7F"/>
            </a:solidFill>
            <a:prstDash val="solid"/>
            <a:round/>
            <a:headEnd len="sm" w="sm" type="none"/>
            <a:tailEnd len="sm" w="sm" type="none"/>
          </a:ln>
        </p:spPr>
      </p:pic>
      <p:sp>
        <p:nvSpPr>
          <p:cNvPr id="397" name="Google Shape;397;p35"/>
          <p:cNvSpPr txBox="1"/>
          <p:nvPr/>
        </p:nvSpPr>
        <p:spPr>
          <a:xfrm>
            <a:off x="944097" y="4191000"/>
            <a:ext cx="3048000" cy="14157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2000"/>
              <a:buFont typeface="Quattrocento Sans"/>
              <a:buNone/>
            </a:pPr>
            <a:r>
              <a:rPr b="0" lang="en-US" sz="2000" cap="none">
                <a:solidFill>
                  <a:schemeClr val="lt1"/>
                </a:solidFill>
                <a:latin typeface="Quattrocento Sans"/>
                <a:ea typeface="Quattrocento Sans"/>
                <a:cs typeface="Quattrocento Sans"/>
                <a:sym typeface="Quattrocento Sans"/>
              </a:rPr>
              <a:t>Responsible AI </a:t>
            </a:r>
            <a:br>
              <a:rPr b="0" lang="en-US" sz="20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Dashboard</a:t>
            </a:r>
            <a:br>
              <a:rPr b="0" lang="en-US" sz="36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Training Today</a:t>
            </a:r>
            <a:endParaRPr/>
          </a:p>
        </p:txBody>
      </p:sp>
      <p:pic>
        <p:nvPicPr>
          <p:cNvPr descr="A graph of a bar chart&#10;&#10;Description automatically generated with medium confidence" id="398" name="Google Shape;398;p35"/>
          <p:cNvPicPr preferRelativeResize="0"/>
          <p:nvPr/>
        </p:nvPicPr>
        <p:blipFill rotWithShape="1">
          <a:blip r:embed="rId4">
            <a:alphaModFix/>
          </a:blip>
          <a:srcRect b="0" l="0" r="0" t="0"/>
          <a:stretch/>
        </p:blipFill>
        <p:spPr>
          <a:xfrm>
            <a:off x="4868878" y="3023287"/>
            <a:ext cx="6950320" cy="29383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cxnSp>
        <p:nvCxnSpPr>
          <p:cNvPr id="404" name="Google Shape;404;p36"/>
          <p:cNvCxnSpPr/>
          <p:nvPr/>
        </p:nvCxnSpPr>
        <p:spPr>
          <a:xfrm>
            <a:off x="4648200" y="1371600"/>
            <a:ext cx="0" cy="4114800"/>
          </a:xfrm>
          <a:prstGeom prst="straightConnector1">
            <a:avLst/>
          </a:prstGeom>
          <a:noFill/>
          <a:ln cap="rnd" cmpd="sng" w="76200">
            <a:solidFill>
              <a:srgbClr val="8D5DCB"/>
            </a:solidFill>
            <a:prstDash val="solid"/>
            <a:round/>
            <a:headEnd len="sm" w="sm" type="none"/>
            <a:tailEnd len="sm" w="sm" type="none"/>
          </a:ln>
        </p:spPr>
      </p:cxnSp>
      <p:sp>
        <p:nvSpPr>
          <p:cNvPr id="405" name="Google Shape;405;p36"/>
          <p:cNvSpPr txBox="1"/>
          <p:nvPr/>
        </p:nvSpPr>
        <p:spPr>
          <a:xfrm>
            <a:off x="349472" y="6316492"/>
            <a:ext cx="11156723" cy="307777"/>
          </a:xfrm>
          <a:prstGeom prst="rect">
            <a:avLst/>
          </a:prstGeom>
          <a:noFill/>
          <a:ln>
            <a:noFill/>
          </a:ln>
        </p:spPr>
        <p:txBody>
          <a:bodyPr anchorCtr="0" anchor="t" bIns="45700" lIns="91425" spcFirstLastPara="1" rIns="91425" wrap="square" tIns="45700">
            <a:spAutoFit/>
          </a:bodyPr>
          <a:lstStyle/>
          <a:p>
            <a:pPr indent="0" lvl="1" marL="228600" marR="0" rtl="0" algn="l">
              <a:spcBef>
                <a:spcPts val="0"/>
              </a:spcBef>
              <a:spcAft>
                <a:spcPts val="0"/>
              </a:spcAft>
              <a:buNone/>
            </a:pPr>
            <a:r>
              <a:rPr b="1" i="0" lang="en-US" sz="1400" u="none" cap="none" strike="noStrike">
                <a:solidFill>
                  <a:schemeClr val="accent6"/>
                </a:solidFill>
                <a:latin typeface="Quattrocento Sans"/>
                <a:ea typeface="Quattrocento Sans"/>
                <a:cs typeface="Quattrocento Sans"/>
                <a:sym typeface="Quattrocento Sans"/>
              </a:rPr>
              <a:t>Reference:  </a:t>
            </a:r>
            <a:r>
              <a:rPr b="0" i="0" lang="en-US" sz="1200" u="none" cap="none" strike="noStrike">
                <a:solidFill>
                  <a:schemeClr val="lt1"/>
                </a:solidFill>
                <a:latin typeface="Quattrocento Sans"/>
                <a:ea typeface="Quattrocento Sans"/>
                <a:cs typeface="Quattrocento Sans"/>
                <a:sym typeface="Quattrocento Sans"/>
              </a:rPr>
              <a:t>https://aka.ms/rai-hub/raidashboard-module-walkthrough</a:t>
            </a:r>
            <a:endParaRPr b="0" i="0" sz="1200" u="none" cap="none" strike="noStrike">
              <a:solidFill>
                <a:schemeClr val="lt1"/>
              </a:solidFill>
              <a:latin typeface="Quattrocento Sans"/>
              <a:ea typeface="Quattrocento Sans"/>
              <a:cs typeface="Quattrocento Sans"/>
              <a:sym typeface="Quattrocento Sans"/>
            </a:endParaRPr>
          </a:p>
        </p:txBody>
      </p:sp>
      <p:sp>
        <p:nvSpPr>
          <p:cNvPr id="406" name="Google Shape;406;p36"/>
          <p:cNvSpPr txBox="1"/>
          <p:nvPr/>
        </p:nvSpPr>
        <p:spPr>
          <a:xfrm>
            <a:off x="944097" y="4191000"/>
            <a:ext cx="3048000" cy="14157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2000"/>
              <a:buFont typeface="Quattrocento Sans"/>
              <a:buNone/>
            </a:pPr>
            <a:r>
              <a:rPr b="0" lang="en-US" sz="2000" cap="none">
                <a:solidFill>
                  <a:schemeClr val="lt1"/>
                </a:solidFill>
                <a:latin typeface="Quattrocento Sans"/>
                <a:ea typeface="Quattrocento Sans"/>
                <a:cs typeface="Quattrocento Sans"/>
                <a:sym typeface="Quattrocento Sans"/>
              </a:rPr>
              <a:t>Responsible AI Dashboard </a:t>
            </a:r>
            <a:br>
              <a:rPr b="0" lang="en-US" sz="20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Lab Video Walkthrough</a:t>
            </a:r>
            <a:endParaRPr/>
          </a:p>
        </p:txBody>
      </p:sp>
      <p:pic>
        <p:nvPicPr>
          <p:cNvPr descr="A screenshot of a computer&#10;&#10;Description automatically generated" id="407" name="Google Shape;407;p36"/>
          <p:cNvPicPr preferRelativeResize="0"/>
          <p:nvPr/>
        </p:nvPicPr>
        <p:blipFill rotWithShape="1">
          <a:blip r:embed="rId3">
            <a:alphaModFix/>
          </a:blip>
          <a:srcRect b="0" l="0" r="0" t="0"/>
          <a:stretch/>
        </p:blipFill>
        <p:spPr>
          <a:xfrm>
            <a:off x="5029200" y="533399"/>
            <a:ext cx="6610639" cy="5408705"/>
          </a:xfrm>
          <a:prstGeom prst="rect">
            <a:avLst/>
          </a:prstGeom>
          <a:noFill/>
          <a:ln cap="flat" cmpd="sng" w="9525">
            <a:solidFill>
              <a:schemeClr val="lt1"/>
            </a:solidFill>
            <a:prstDash val="solid"/>
            <a:round/>
            <a:headEnd len="sm" w="sm" type="none"/>
            <a:tailEnd len="sm" w="sm" type="none"/>
          </a:ln>
        </p:spPr>
      </p:pic>
      <p:pic>
        <p:nvPicPr>
          <p:cNvPr descr="A screenshot of a phone&#10;&#10;Description automatically generated" id="408" name="Google Shape;408;p36"/>
          <p:cNvPicPr preferRelativeResize="0"/>
          <p:nvPr/>
        </p:nvPicPr>
        <p:blipFill rotWithShape="1">
          <a:blip r:embed="rId4">
            <a:alphaModFix/>
          </a:blip>
          <a:srcRect b="0" l="0" r="0" t="0"/>
          <a:stretch/>
        </p:blipFill>
        <p:spPr>
          <a:xfrm>
            <a:off x="8962249" y="2895600"/>
            <a:ext cx="2576603" cy="29330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37"/>
          <p:cNvGrpSpPr/>
          <p:nvPr/>
        </p:nvGrpSpPr>
        <p:grpSpPr>
          <a:xfrm>
            <a:off x="762000" y="686450"/>
            <a:ext cx="7543800" cy="5327978"/>
            <a:chOff x="0" y="650"/>
            <a:chExt cx="7543800" cy="5327978"/>
          </a:xfrm>
        </p:grpSpPr>
        <p:cxnSp>
          <p:nvCxnSpPr>
            <p:cNvPr id="415" name="Google Shape;415;p37"/>
            <p:cNvCxnSpPr/>
            <p:nvPr/>
          </p:nvCxnSpPr>
          <p:spPr>
            <a:xfrm>
              <a:off x="0" y="650"/>
              <a:ext cx="7543800" cy="0"/>
            </a:xfrm>
            <a:prstGeom prst="straightConnector1">
              <a:avLst/>
            </a:prstGeom>
            <a:solidFill>
              <a:srgbClr val="C73CCB"/>
            </a:solidFill>
            <a:ln cap="flat" cmpd="sng" w="10775">
              <a:solidFill>
                <a:srgbClr val="C73CCB"/>
              </a:solidFill>
              <a:prstDash val="solid"/>
              <a:round/>
              <a:headEnd len="sm" w="sm" type="none"/>
              <a:tailEnd len="sm" w="sm" type="none"/>
            </a:ln>
          </p:spPr>
        </p:cxnSp>
        <p:sp>
          <p:nvSpPr>
            <p:cNvPr id="416" name="Google Shape;416;p37"/>
            <p:cNvSpPr/>
            <p:nvPr/>
          </p:nvSpPr>
          <p:spPr>
            <a:xfrm>
              <a:off x="0" y="650"/>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txBox="1"/>
            <p:nvPr/>
          </p:nvSpPr>
          <p:spPr>
            <a:xfrm>
              <a:off x="0" y="650"/>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1 | Prepare The Lab – Launch &amp; Run Notebooks Early</a:t>
              </a:r>
              <a:endParaRPr/>
            </a:p>
          </p:txBody>
        </p:sp>
        <p:cxnSp>
          <p:nvCxnSpPr>
            <p:cNvPr id="418" name="Google Shape;418;p37"/>
            <p:cNvCxnSpPr/>
            <p:nvPr/>
          </p:nvCxnSpPr>
          <p:spPr>
            <a:xfrm>
              <a:off x="0" y="592648"/>
              <a:ext cx="7543800" cy="0"/>
            </a:xfrm>
            <a:prstGeom prst="straightConnector1">
              <a:avLst/>
            </a:prstGeom>
            <a:solidFill>
              <a:srgbClr val="AB30D0"/>
            </a:solidFill>
            <a:ln cap="flat" cmpd="sng" w="10775">
              <a:solidFill>
                <a:srgbClr val="AB30D0"/>
              </a:solidFill>
              <a:prstDash val="solid"/>
              <a:round/>
              <a:headEnd len="sm" w="sm" type="none"/>
              <a:tailEnd len="sm" w="sm" type="none"/>
            </a:ln>
          </p:spPr>
        </p:cxnSp>
        <p:sp>
          <p:nvSpPr>
            <p:cNvPr id="419" name="Google Shape;419;p37"/>
            <p:cNvSpPr/>
            <p:nvPr/>
          </p:nvSpPr>
          <p:spPr>
            <a:xfrm>
              <a:off x="0" y="59264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txBox="1"/>
            <p:nvPr/>
          </p:nvSpPr>
          <p:spPr>
            <a:xfrm>
              <a:off x="0" y="59264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2 | What is a Responsible AI Dashboard?</a:t>
              </a:r>
              <a:endParaRPr/>
            </a:p>
          </p:txBody>
        </p:sp>
        <p:cxnSp>
          <p:nvCxnSpPr>
            <p:cNvPr id="421" name="Google Shape;421;p37"/>
            <p:cNvCxnSpPr/>
            <p:nvPr/>
          </p:nvCxnSpPr>
          <p:spPr>
            <a:xfrm>
              <a:off x="0" y="1184645"/>
              <a:ext cx="7543800" cy="0"/>
            </a:xfrm>
            <a:prstGeom prst="straightConnector1">
              <a:avLst/>
            </a:prstGeom>
            <a:solidFill>
              <a:srgbClr val="8B27D2"/>
            </a:solidFill>
            <a:ln cap="flat" cmpd="sng" w="10775">
              <a:solidFill>
                <a:srgbClr val="8B27D2"/>
              </a:solidFill>
              <a:prstDash val="solid"/>
              <a:round/>
              <a:headEnd len="sm" w="sm" type="none"/>
              <a:tailEnd len="sm" w="sm" type="none"/>
            </a:ln>
          </p:spPr>
        </p:cxnSp>
        <p:sp>
          <p:nvSpPr>
            <p:cNvPr id="422" name="Google Shape;422;p37"/>
            <p:cNvSpPr/>
            <p:nvPr/>
          </p:nvSpPr>
          <p:spPr>
            <a:xfrm>
              <a:off x="0" y="1184645"/>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txBox="1"/>
            <p:nvPr/>
          </p:nvSpPr>
          <p:spPr>
            <a:xfrm>
              <a:off x="0" y="1184645"/>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400"/>
                <a:buFont typeface="Arial"/>
                <a:buNone/>
              </a:pPr>
              <a:r>
                <a:rPr b="1" i="0" lang="en-US" sz="2400">
                  <a:solidFill>
                    <a:schemeClr val="accent2"/>
                  </a:solidFill>
                  <a:latin typeface="Quattrocento Sans"/>
                  <a:ea typeface="Quattrocento Sans"/>
                  <a:cs typeface="Quattrocento Sans"/>
                  <a:sym typeface="Quattrocento Sans"/>
                </a:rPr>
                <a:t>3 | Error Analysis On A Model</a:t>
              </a:r>
              <a:endParaRPr/>
            </a:p>
          </p:txBody>
        </p:sp>
        <p:cxnSp>
          <p:nvCxnSpPr>
            <p:cNvPr id="424" name="Google Shape;424;p37"/>
            <p:cNvCxnSpPr/>
            <p:nvPr/>
          </p:nvCxnSpPr>
          <p:spPr>
            <a:xfrm>
              <a:off x="0" y="1776643"/>
              <a:ext cx="7543800" cy="0"/>
            </a:xfrm>
            <a:prstGeom prst="straightConnector1">
              <a:avLst/>
            </a:prstGeom>
            <a:solidFill>
              <a:srgbClr val="661FD4"/>
            </a:solidFill>
            <a:ln cap="flat" cmpd="sng" w="10775">
              <a:solidFill>
                <a:srgbClr val="661FD4"/>
              </a:solidFill>
              <a:prstDash val="solid"/>
              <a:round/>
              <a:headEnd len="sm" w="sm" type="none"/>
              <a:tailEnd len="sm" w="sm" type="none"/>
            </a:ln>
          </p:spPr>
        </p:cxnSp>
        <p:sp>
          <p:nvSpPr>
            <p:cNvPr id="425" name="Google Shape;425;p37"/>
            <p:cNvSpPr/>
            <p:nvPr/>
          </p:nvSpPr>
          <p:spPr>
            <a:xfrm>
              <a:off x="0" y="1776643"/>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txBox="1"/>
            <p:nvPr/>
          </p:nvSpPr>
          <p:spPr>
            <a:xfrm>
              <a:off x="0" y="1776643"/>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400"/>
                <a:buFont typeface="Arial"/>
                <a:buNone/>
              </a:pPr>
              <a:r>
                <a:rPr b="1" i="0" lang="en-US" sz="2400">
                  <a:solidFill>
                    <a:schemeClr val="accent2"/>
                  </a:solidFill>
                  <a:latin typeface="Quattrocento Sans"/>
                  <a:ea typeface="Quattrocento Sans"/>
                  <a:cs typeface="Quattrocento Sans"/>
                  <a:sym typeface="Quattrocento Sans"/>
                </a:rPr>
                <a:t>4 | Find Model Performance Inconsistencies</a:t>
              </a:r>
              <a:endParaRPr/>
            </a:p>
          </p:txBody>
        </p:sp>
        <p:cxnSp>
          <p:nvCxnSpPr>
            <p:cNvPr id="427" name="Google Shape;427;p37"/>
            <p:cNvCxnSpPr/>
            <p:nvPr/>
          </p:nvCxnSpPr>
          <p:spPr>
            <a:xfrm>
              <a:off x="0" y="2368641"/>
              <a:ext cx="7543800" cy="0"/>
            </a:xfrm>
            <a:prstGeom prst="straightConnector1">
              <a:avLst/>
            </a:prstGeom>
            <a:solidFill>
              <a:srgbClr val="3E19D3"/>
            </a:solidFill>
            <a:ln cap="flat" cmpd="sng" w="10775">
              <a:solidFill>
                <a:srgbClr val="3E19D3"/>
              </a:solidFill>
              <a:prstDash val="solid"/>
              <a:round/>
              <a:headEnd len="sm" w="sm" type="none"/>
              <a:tailEnd len="sm" w="sm" type="none"/>
            </a:ln>
          </p:spPr>
        </p:cxnSp>
        <p:sp>
          <p:nvSpPr>
            <p:cNvPr id="428" name="Google Shape;428;p37"/>
            <p:cNvSpPr/>
            <p:nvPr/>
          </p:nvSpPr>
          <p:spPr>
            <a:xfrm>
              <a:off x="0" y="236864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txBox="1"/>
            <p:nvPr/>
          </p:nvSpPr>
          <p:spPr>
            <a:xfrm>
              <a:off x="0" y="236864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400"/>
                <a:buFont typeface="Arial"/>
                <a:buNone/>
              </a:pPr>
              <a:r>
                <a:rPr b="1" i="0" lang="en-US" sz="2400">
                  <a:solidFill>
                    <a:schemeClr val="accent2"/>
                  </a:solidFill>
                  <a:latin typeface="Quattrocento Sans"/>
                  <a:ea typeface="Quattrocento Sans"/>
                  <a:cs typeface="Quattrocento Sans"/>
                  <a:sym typeface="Quattrocento Sans"/>
                </a:rPr>
                <a:t>5 | Expose Data Biases</a:t>
              </a:r>
              <a:endParaRPr/>
            </a:p>
          </p:txBody>
        </p:sp>
        <p:cxnSp>
          <p:nvCxnSpPr>
            <p:cNvPr id="430" name="Google Shape;430;p37"/>
            <p:cNvCxnSpPr/>
            <p:nvPr/>
          </p:nvCxnSpPr>
          <p:spPr>
            <a:xfrm>
              <a:off x="0" y="2960638"/>
              <a:ext cx="7543800" cy="0"/>
            </a:xfrm>
            <a:prstGeom prst="straightConnector1">
              <a:avLst/>
            </a:prstGeom>
            <a:solidFill>
              <a:srgbClr val="1411D4"/>
            </a:solidFill>
            <a:ln cap="flat" cmpd="sng" w="10775">
              <a:solidFill>
                <a:srgbClr val="1411D4"/>
              </a:solidFill>
              <a:prstDash val="solid"/>
              <a:round/>
              <a:headEnd len="sm" w="sm" type="none"/>
              <a:tailEnd len="sm" w="sm" type="none"/>
            </a:ln>
          </p:spPr>
        </p:cxnSp>
        <p:sp>
          <p:nvSpPr>
            <p:cNvPr id="431" name="Google Shape;431;p37"/>
            <p:cNvSpPr/>
            <p:nvPr/>
          </p:nvSpPr>
          <p:spPr>
            <a:xfrm>
              <a:off x="0" y="296063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txBox="1"/>
            <p:nvPr/>
          </p:nvSpPr>
          <p:spPr>
            <a:xfrm>
              <a:off x="0" y="296063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400"/>
                <a:buFont typeface="Arial"/>
                <a:buNone/>
              </a:pPr>
              <a:r>
                <a:rPr b="1" i="0" lang="en-US" sz="2400">
                  <a:solidFill>
                    <a:schemeClr val="accent2"/>
                  </a:solidFill>
                  <a:latin typeface="Quattrocento Sans"/>
                  <a:ea typeface="Quattrocento Sans"/>
                  <a:cs typeface="Quattrocento Sans"/>
                  <a:sym typeface="Quattrocento Sans"/>
                </a:rPr>
                <a:t>6 | Explain &amp; Interpret Model</a:t>
              </a:r>
              <a:endParaRPr/>
            </a:p>
          </p:txBody>
        </p:sp>
        <p:cxnSp>
          <p:nvCxnSpPr>
            <p:cNvPr id="433" name="Google Shape;433;p37"/>
            <p:cNvCxnSpPr/>
            <p:nvPr/>
          </p:nvCxnSpPr>
          <p:spPr>
            <a:xfrm>
              <a:off x="0" y="3552636"/>
              <a:ext cx="7543800" cy="0"/>
            </a:xfrm>
            <a:prstGeom prst="straightConnector1">
              <a:avLst/>
            </a:prstGeom>
            <a:solidFill>
              <a:srgbClr val="0B31D3"/>
            </a:solidFill>
            <a:ln cap="flat" cmpd="sng" w="10775">
              <a:solidFill>
                <a:srgbClr val="0B31D3"/>
              </a:solidFill>
              <a:prstDash val="solid"/>
              <a:round/>
              <a:headEnd len="sm" w="sm" type="none"/>
              <a:tailEnd len="sm" w="sm" type="none"/>
            </a:ln>
          </p:spPr>
        </p:cxnSp>
        <p:sp>
          <p:nvSpPr>
            <p:cNvPr id="434" name="Google Shape;434;p37"/>
            <p:cNvSpPr/>
            <p:nvPr/>
          </p:nvSpPr>
          <p:spPr>
            <a:xfrm>
              <a:off x="0" y="3552636"/>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txBox="1"/>
            <p:nvPr/>
          </p:nvSpPr>
          <p:spPr>
            <a:xfrm>
              <a:off x="0" y="3552636"/>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7 | Complete Exercises – Prioritize Dashboard Section</a:t>
              </a:r>
              <a:endParaRPr/>
            </a:p>
          </p:txBody>
        </p:sp>
        <p:cxnSp>
          <p:nvCxnSpPr>
            <p:cNvPr id="436" name="Google Shape;436;p37"/>
            <p:cNvCxnSpPr/>
            <p:nvPr/>
          </p:nvCxnSpPr>
          <p:spPr>
            <a:xfrm>
              <a:off x="0" y="4144634"/>
              <a:ext cx="7543800" cy="0"/>
            </a:xfrm>
            <a:prstGeom prst="straightConnector1">
              <a:avLst/>
            </a:prstGeom>
            <a:solidFill>
              <a:srgbClr val="0653D2"/>
            </a:solidFill>
            <a:ln cap="flat" cmpd="sng" w="10775">
              <a:solidFill>
                <a:srgbClr val="0653D2"/>
              </a:solidFill>
              <a:prstDash val="solid"/>
              <a:round/>
              <a:headEnd len="sm" w="sm" type="none"/>
              <a:tailEnd len="sm" w="sm" type="none"/>
            </a:ln>
          </p:spPr>
        </p:cxnSp>
        <p:sp>
          <p:nvSpPr>
            <p:cNvPr id="437" name="Google Shape;437;p37"/>
            <p:cNvSpPr/>
            <p:nvPr/>
          </p:nvSpPr>
          <p:spPr>
            <a:xfrm>
              <a:off x="0" y="4144634"/>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txBox="1"/>
            <p:nvPr/>
          </p:nvSpPr>
          <p:spPr>
            <a:xfrm>
              <a:off x="0" y="4144634"/>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8 | Knowledge Check</a:t>
              </a:r>
              <a:endParaRPr/>
            </a:p>
          </p:txBody>
        </p:sp>
        <p:cxnSp>
          <p:nvCxnSpPr>
            <p:cNvPr id="439" name="Google Shape;439;p37"/>
            <p:cNvCxnSpPr/>
            <p:nvPr/>
          </p:nvCxnSpPr>
          <p:spPr>
            <a:xfrm>
              <a:off x="0" y="4736631"/>
              <a:ext cx="7543800" cy="0"/>
            </a:xfrm>
            <a:prstGeom prst="straightConnector1">
              <a:avLst/>
            </a:prstGeom>
            <a:solidFill>
              <a:srgbClr val="0076D1"/>
            </a:solidFill>
            <a:ln cap="flat" cmpd="sng" w="10775">
              <a:solidFill>
                <a:srgbClr val="0076D1"/>
              </a:solidFill>
              <a:prstDash val="solid"/>
              <a:round/>
              <a:headEnd len="sm" w="sm" type="none"/>
              <a:tailEnd len="sm" w="sm" type="none"/>
            </a:ln>
          </p:spPr>
        </p:cxnSp>
        <p:sp>
          <p:nvSpPr>
            <p:cNvPr id="440" name="Google Shape;440;p37"/>
            <p:cNvSpPr/>
            <p:nvPr/>
          </p:nvSpPr>
          <p:spPr>
            <a:xfrm>
              <a:off x="0" y="473663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txBox="1"/>
            <p:nvPr/>
          </p:nvSpPr>
          <p:spPr>
            <a:xfrm>
              <a:off x="0" y="473663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9 | Summary</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8"/>
          <p:cNvSpPr txBox="1"/>
          <p:nvPr>
            <p:ph type="title"/>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Lab Exercise: What We Will Do Today</a:t>
            </a:r>
            <a:endParaRPr/>
          </a:p>
        </p:txBody>
      </p:sp>
      <p:pic>
        <p:nvPicPr>
          <p:cNvPr descr="Blueprint with solid fill" id="448" name="Google Shape;448;p38"/>
          <p:cNvPicPr preferRelativeResize="0"/>
          <p:nvPr/>
        </p:nvPicPr>
        <p:blipFill rotWithShape="1">
          <a:blip r:embed="rId3">
            <a:alphaModFix/>
          </a:blip>
          <a:srcRect b="0" l="0" r="0" t="0"/>
          <a:stretch/>
        </p:blipFill>
        <p:spPr>
          <a:xfrm>
            <a:off x="6570764" y="3286209"/>
            <a:ext cx="1511521" cy="1511521"/>
          </a:xfrm>
          <a:prstGeom prst="rect">
            <a:avLst/>
          </a:prstGeom>
          <a:noFill/>
          <a:ln>
            <a:noFill/>
          </a:ln>
        </p:spPr>
      </p:pic>
      <p:pic>
        <p:nvPicPr>
          <p:cNvPr descr="Folder Search with solid fill" id="449" name="Google Shape;449;p38"/>
          <p:cNvPicPr preferRelativeResize="0"/>
          <p:nvPr/>
        </p:nvPicPr>
        <p:blipFill rotWithShape="1">
          <a:blip r:embed="rId4">
            <a:alphaModFix/>
          </a:blip>
          <a:srcRect b="0" l="0" r="0" t="0"/>
          <a:stretch/>
        </p:blipFill>
        <p:spPr>
          <a:xfrm>
            <a:off x="588263" y="1664224"/>
            <a:ext cx="1728892" cy="1728892"/>
          </a:xfrm>
          <a:prstGeom prst="rect">
            <a:avLst/>
          </a:prstGeom>
          <a:noFill/>
          <a:ln>
            <a:noFill/>
          </a:ln>
        </p:spPr>
      </p:pic>
      <p:pic>
        <p:nvPicPr>
          <p:cNvPr descr="Pandemic exponential curve bar graph with solid fill" id="450" name="Google Shape;450;p38"/>
          <p:cNvPicPr preferRelativeResize="0"/>
          <p:nvPr/>
        </p:nvPicPr>
        <p:blipFill rotWithShape="1">
          <a:blip r:embed="rId5">
            <a:alphaModFix/>
          </a:blip>
          <a:srcRect b="0" l="0" r="0" t="0"/>
          <a:stretch/>
        </p:blipFill>
        <p:spPr>
          <a:xfrm>
            <a:off x="6623045" y="1881595"/>
            <a:ext cx="1511521" cy="1511521"/>
          </a:xfrm>
          <a:prstGeom prst="rect">
            <a:avLst/>
          </a:prstGeom>
          <a:noFill/>
          <a:ln>
            <a:noFill/>
          </a:ln>
        </p:spPr>
      </p:pic>
      <p:sp>
        <p:nvSpPr>
          <p:cNvPr id="451" name="Google Shape;451;p38"/>
          <p:cNvSpPr txBox="1"/>
          <p:nvPr/>
        </p:nvSpPr>
        <p:spPr>
          <a:xfrm>
            <a:off x="2460694" y="3520301"/>
            <a:ext cx="272090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Quattrocento Sans"/>
                <a:ea typeface="Quattrocento Sans"/>
                <a:cs typeface="Quattrocento Sans"/>
                <a:sym typeface="Quattrocento Sans"/>
              </a:rPr>
              <a:t>Create AML Workspace &amp; register model in </a:t>
            </a:r>
            <a:r>
              <a:rPr b="1" lang="en-US" sz="1800">
                <a:solidFill>
                  <a:srgbClr val="7F7F7F"/>
                </a:solidFill>
                <a:latin typeface="Quattrocento Sans"/>
                <a:ea typeface="Quattrocento Sans"/>
                <a:cs typeface="Quattrocento Sans"/>
                <a:sym typeface="Quattrocento Sans"/>
              </a:rPr>
              <a:t>Azure ML Studio </a:t>
            </a:r>
            <a:r>
              <a:rPr lang="en-US" sz="1800">
                <a:solidFill>
                  <a:srgbClr val="7F7F7F"/>
                </a:solidFill>
                <a:latin typeface="Quattrocento Sans"/>
                <a:ea typeface="Quattrocento Sans"/>
                <a:cs typeface="Quattrocento Sans"/>
                <a:sym typeface="Quattrocento Sans"/>
              </a:rPr>
              <a:t>for use</a:t>
            </a:r>
            <a:endParaRPr/>
          </a:p>
        </p:txBody>
      </p:sp>
      <p:pic>
        <p:nvPicPr>
          <p:cNvPr descr="Illustrator with solid fill" id="452" name="Google Shape;452;p38"/>
          <p:cNvPicPr preferRelativeResize="0"/>
          <p:nvPr/>
        </p:nvPicPr>
        <p:blipFill rotWithShape="1">
          <a:blip r:embed="rId6">
            <a:alphaModFix/>
          </a:blip>
          <a:srcRect b="0" l="0" r="0" t="0"/>
          <a:stretch/>
        </p:blipFill>
        <p:spPr>
          <a:xfrm>
            <a:off x="641566" y="3230827"/>
            <a:ext cx="1622286" cy="1622286"/>
          </a:xfrm>
          <a:prstGeom prst="rect">
            <a:avLst/>
          </a:prstGeom>
          <a:noFill/>
          <a:ln>
            <a:noFill/>
          </a:ln>
        </p:spPr>
      </p:pic>
      <p:sp>
        <p:nvSpPr>
          <p:cNvPr id="453" name="Google Shape;453;p38"/>
          <p:cNvSpPr txBox="1"/>
          <p:nvPr/>
        </p:nvSpPr>
        <p:spPr>
          <a:xfrm>
            <a:off x="770769" y="1326835"/>
            <a:ext cx="1492012" cy="307777"/>
          </a:xfrm>
          <a:prstGeom prst="rect">
            <a:avLst/>
          </a:prstGeom>
          <a:solidFill>
            <a:srgbClr val="7F7F7F"/>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1 </a:t>
            </a:r>
            <a:endParaRPr/>
          </a:p>
        </p:txBody>
      </p:sp>
      <p:sp>
        <p:nvSpPr>
          <p:cNvPr id="454" name="Google Shape;454;p38"/>
          <p:cNvSpPr txBox="1"/>
          <p:nvPr/>
        </p:nvSpPr>
        <p:spPr>
          <a:xfrm>
            <a:off x="6548993" y="1251278"/>
            <a:ext cx="1492012" cy="307777"/>
          </a:xfrm>
          <a:prstGeom prst="rect">
            <a:avLst/>
          </a:prstGeom>
          <a:solidFill>
            <a:schemeClr val="accent3"/>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2 </a:t>
            </a:r>
            <a:endParaRPr/>
          </a:p>
        </p:txBody>
      </p:sp>
      <p:sp>
        <p:nvSpPr>
          <p:cNvPr id="455" name="Google Shape;455;p38"/>
          <p:cNvSpPr/>
          <p:nvPr/>
        </p:nvSpPr>
        <p:spPr>
          <a:xfrm>
            <a:off x="5867400" y="1251278"/>
            <a:ext cx="71203" cy="4997122"/>
          </a:xfrm>
          <a:prstGeom prst="rect">
            <a:avLst/>
          </a:prstGeom>
          <a:solidFill>
            <a:srgbClr val="7030A0"/>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456" name="Google Shape;456;p38"/>
          <p:cNvSpPr txBox="1"/>
          <p:nvPr>
            <p:ph idx="1" type="body"/>
          </p:nvPr>
        </p:nvSpPr>
        <p:spPr>
          <a:xfrm>
            <a:off x="641566" y="5417846"/>
            <a:ext cx="5142612" cy="8309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7F7F7F"/>
              </a:buClr>
              <a:buSzPts val="1620"/>
              <a:buFont typeface="Noto Sans Symbols"/>
              <a:buNone/>
            </a:pPr>
            <a:r>
              <a:rPr b="0" i="0" lang="en-US" sz="1800" u="none" cap="none" strike="noStrike">
                <a:solidFill>
                  <a:srgbClr val="7F7F7F"/>
                </a:solidFill>
                <a:latin typeface="Quattrocento Sans"/>
                <a:ea typeface="Quattrocento Sans"/>
                <a:cs typeface="Quattrocento Sans"/>
                <a:sym typeface="Quattrocento Sans"/>
              </a:rPr>
              <a:t>We’ll use a dataset of diabetes patient records to </a:t>
            </a:r>
            <a:r>
              <a:rPr b="1" i="0" lang="en-US" sz="1800" u="none" cap="none" strike="noStrike">
                <a:solidFill>
                  <a:srgbClr val="7F7F7F"/>
                </a:solidFill>
                <a:latin typeface="Quattrocento Sans"/>
                <a:ea typeface="Quattrocento Sans"/>
                <a:cs typeface="Quattrocento Sans"/>
                <a:sym typeface="Quattrocento Sans"/>
              </a:rPr>
              <a:t>build &amp; register a model </a:t>
            </a:r>
            <a:r>
              <a:rPr b="0" i="0" lang="en-US" sz="1800" u="none" cap="none" strike="noStrike">
                <a:solidFill>
                  <a:srgbClr val="7F7F7F"/>
                </a:solidFill>
                <a:latin typeface="Quattrocento Sans"/>
                <a:ea typeface="Quattrocento Sans"/>
                <a:cs typeface="Quattrocento Sans"/>
                <a:sym typeface="Quattrocento Sans"/>
              </a:rPr>
              <a:t>that predicts if a patient will be readmitted within 30 days of discharge.</a:t>
            </a:r>
            <a:endParaRPr b="0" i="0" sz="1800" u="none" cap="none" strike="noStrike">
              <a:solidFill>
                <a:srgbClr val="7F7F7F"/>
              </a:solidFill>
              <a:latin typeface="Quattrocento Sans"/>
              <a:ea typeface="Quattrocento Sans"/>
              <a:cs typeface="Quattrocento Sans"/>
              <a:sym typeface="Quattrocento Sans"/>
            </a:endParaRPr>
          </a:p>
        </p:txBody>
      </p:sp>
      <p:sp>
        <p:nvSpPr>
          <p:cNvPr id="457" name="Google Shape;457;p38"/>
          <p:cNvSpPr txBox="1"/>
          <p:nvPr/>
        </p:nvSpPr>
        <p:spPr>
          <a:xfrm>
            <a:off x="2460694" y="2032238"/>
            <a:ext cx="249159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Quattrocento Sans"/>
                <a:ea typeface="Quattrocento Sans"/>
                <a:cs typeface="Quattrocento Sans"/>
                <a:sym typeface="Quattrocento Sans"/>
              </a:rPr>
              <a:t>Build &amp; Train an ML Model for the </a:t>
            </a:r>
            <a:r>
              <a:rPr b="1" lang="en-US" sz="1800">
                <a:solidFill>
                  <a:srgbClr val="7F7F7F"/>
                </a:solidFill>
                <a:latin typeface="Quattrocento Sans"/>
                <a:ea typeface="Quattrocento Sans"/>
                <a:cs typeface="Quattrocento Sans"/>
                <a:sym typeface="Quattrocento Sans"/>
              </a:rPr>
              <a:t>UCI Diabetes Dataset</a:t>
            </a:r>
            <a:endParaRPr/>
          </a:p>
        </p:txBody>
      </p:sp>
      <p:sp>
        <p:nvSpPr>
          <p:cNvPr id="458" name="Google Shape;458;p38"/>
          <p:cNvSpPr txBox="1"/>
          <p:nvPr/>
        </p:nvSpPr>
        <p:spPr>
          <a:xfrm>
            <a:off x="8247374" y="3580304"/>
            <a:ext cx="330306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Quattrocento Sans"/>
                <a:ea typeface="Quattrocento Sans"/>
                <a:cs typeface="Quattrocento Sans"/>
                <a:sym typeface="Quattrocento Sans"/>
              </a:rPr>
              <a:t>Use the dashboard to </a:t>
            </a:r>
            <a:r>
              <a:rPr b="1" lang="en-US" sz="1800">
                <a:solidFill>
                  <a:srgbClr val="000000"/>
                </a:solidFill>
                <a:latin typeface="Quattrocento Sans"/>
                <a:ea typeface="Quattrocento Sans"/>
                <a:cs typeface="Quattrocento Sans"/>
                <a:sym typeface="Quattrocento Sans"/>
              </a:rPr>
              <a:t>debug the model</a:t>
            </a:r>
            <a:r>
              <a:rPr lang="en-US" sz="1800">
                <a:solidFill>
                  <a:srgbClr val="000000"/>
                </a:solidFill>
                <a:latin typeface="Quattrocento Sans"/>
                <a:ea typeface="Quattrocento Sans"/>
                <a:cs typeface="Quattrocento Sans"/>
                <a:sym typeface="Quattrocento Sans"/>
              </a:rPr>
              <a:t> using various tools, in an intuitive workflow.</a:t>
            </a:r>
            <a:endParaRPr/>
          </a:p>
        </p:txBody>
      </p:sp>
      <p:sp>
        <p:nvSpPr>
          <p:cNvPr id="459" name="Google Shape;459;p38"/>
          <p:cNvSpPr txBox="1"/>
          <p:nvPr/>
        </p:nvSpPr>
        <p:spPr>
          <a:xfrm>
            <a:off x="8217457" y="2067005"/>
            <a:ext cx="336289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Quattrocento Sans"/>
                <a:ea typeface="Quattrocento Sans"/>
                <a:cs typeface="Quattrocento Sans"/>
                <a:sym typeface="Quattrocento Sans"/>
              </a:rPr>
              <a:t>Create a </a:t>
            </a:r>
            <a:r>
              <a:rPr b="1" lang="en-US" sz="1800">
                <a:solidFill>
                  <a:srgbClr val="000000"/>
                </a:solidFill>
                <a:latin typeface="Quattrocento Sans"/>
                <a:ea typeface="Quattrocento Sans"/>
                <a:cs typeface="Quattrocento Sans"/>
                <a:sym typeface="Quattrocento Sans"/>
              </a:rPr>
              <a:t>Responsible AI Dashboard</a:t>
            </a:r>
            <a:r>
              <a:rPr lang="en-US" sz="1800">
                <a:solidFill>
                  <a:srgbClr val="000000"/>
                </a:solidFill>
                <a:latin typeface="Quattrocento Sans"/>
                <a:ea typeface="Quattrocento Sans"/>
                <a:cs typeface="Quattrocento Sans"/>
                <a:sym typeface="Quattrocento Sans"/>
              </a:rPr>
              <a:t> with specific components, for the model.</a:t>
            </a:r>
            <a:endParaRPr sz="1800">
              <a:solidFill>
                <a:srgbClr val="000000"/>
              </a:solidFill>
              <a:latin typeface="Calibri"/>
              <a:ea typeface="Calibri"/>
              <a:cs typeface="Calibri"/>
              <a:sym typeface="Calibri"/>
            </a:endParaRPr>
          </a:p>
        </p:txBody>
      </p:sp>
      <p:sp>
        <p:nvSpPr>
          <p:cNvPr id="460" name="Google Shape;460;p38"/>
          <p:cNvSpPr txBox="1"/>
          <p:nvPr/>
        </p:nvSpPr>
        <p:spPr>
          <a:xfrm>
            <a:off x="6407822" y="5368107"/>
            <a:ext cx="5142612" cy="8309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lang="en-US" sz="1800">
                <a:solidFill>
                  <a:schemeClr val="dk1"/>
                </a:solidFill>
                <a:latin typeface="Quattrocento Sans"/>
                <a:ea typeface="Quattrocento Sans"/>
                <a:cs typeface="Quattrocento Sans"/>
                <a:sym typeface="Quattrocento Sans"/>
              </a:rPr>
              <a:t>We’ll </a:t>
            </a:r>
            <a:r>
              <a:rPr b="1" lang="en-US" sz="1800">
                <a:solidFill>
                  <a:schemeClr val="accent3"/>
                </a:solidFill>
                <a:latin typeface="Quattrocento Sans"/>
                <a:ea typeface="Quattrocento Sans"/>
                <a:cs typeface="Quattrocento Sans"/>
                <a:sym typeface="Quattrocento Sans"/>
              </a:rPr>
              <a:t>assess model for responsible AI</a:t>
            </a:r>
            <a:r>
              <a:rPr lang="en-US" sz="1800">
                <a:solidFill>
                  <a:schemeClr val="dk1"/>
                </a:solidFill>
                <a:latin typeface="Quattrocento Sans"/>
                <a:ea typeface="Quattrocento Sans"/>
                <a:cs typeface="Quattrocento Sans"/>
                <a:sym typeface="Quattrocento Sans"/>
              </a:rPr>
              <a:t> practices by using the error analysis, model overview, data analysis &amp; feature analysis components for insights</a:t>
            </a:r>
            <a:endParaRPr/>
          </a:p>
        </p:txBody>
      </p:sp>
      <p:sp>
        <p:nvSpPr>
          <p:cNvPr id="461" name="Google Shape;461;p38"/>
          <p:cNvSpPr txBox="1"/>
          <p:nvPr/>
        </p:nvSpPr>
        <p:spPr>
          <a:xfrm>
            <a:off x="8265295" y="1144923"/>
            <a:ext cx="692497"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5400">
                <a:solidFill>
                  <a:schemeClr val="dk1"/>
                </a:solidFill>
                <a:latin typeface="Quattrocento Sans"/>
                <a:ea typeface="Quattrocento Sans"/>
                <a:cs typeface="Quattrocento Sans"/>
                <a:sym typeface="Quattrocento Sans"/>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p21"/>
          <p:cNvGrpSpPr/>
          <p:nvPr/>
        </p:nvGrpSpPr>
        <p:grpSpPr>
          <a:xfrm>
            <a:off x="762000" y="686450"/>
            <a:ext cx="7543800" cy="5327978"/>
            <a:chOff x="0" y="650"/>
            <a:chExt cx="7543800" cy="5327978"/>
          </a:xfrm>
        </p:grpSpPr>
        <p:cxnSp>
          <p:nvCxnSpPr>
            <p:cNvPr id="185" name="Google Shape;185;p21"/>
            <p:cNvCxnSpPr/>
            <p:nvPr/>
          </p:nvCxnSpPr>
          <p:spPr>
            <a:xfrm>
              <a:off x="0" y="650"/>
              <a:ext cx="7543800" cy="0"/>
            </a:xfrm>
            <a:prstGeom prst="straightConnector1">
              <a:avLst/>
            </a:prstGeom>
            <a:solidFill>
              <a:srgbClr val="C73CCB"/>
            </a:solidFill>
            <a:ln cap="flat" cmpd="sng" w="10775">
              <a:solidFill>
                <a:srgbClr val="C73CCB"/>
              </a:solidFill>
              <a:prstDash val="solid"/>
              <a:round/>
              <a:headEnd len="sm" w="sm" type="none"/>
              <a:tailEnd len="sm" w="sm" type="none"/>
            </a:ln>
          </p:spPr>
        </p:cxnSp>
        <p:sp>
          <p:nvSpPr>
            <p:cNvPr id="186" name="Google Shape;186;p21"/>
            <p:cNvSpPr/>
            <p:nvPr/>
          </p:nvSpPr>
          <p:spPr>
            <a:xfrm>
              <a:off x="0" y="650"/>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txBox="1"/>
            <p:nvPr/>
          </p:nvSpPr>
          <p:spPr>
            <a:xfrm>
              <a:off x="0" y="650"/>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400"/>
                <a:buFont typeface="Arial"/>
                <a:buNone/>
              </a:pPr>
              <a:r>
                <a:rPr b="1" i="0" lang="en-US" sz="2400" u="none" cap="none" strike="noStrike">
                  <a:solidFill>
                    <a:schemeClr val="accent2"/>
                  </a:solidFill>
                  <a:latin typeface="Quattrocento Sans"/>
                  <a:ea typeface="Quattrocento Sans"/>
                  <a:cs typeface="Quattrocento Sans"/>
                  <a:sym typeface="Quattrocento Sans"/>
                </a:rPr>
                <a:t>1 | Prepare The Lab </a:t>
              </a:r>
              <a:r>
                <a:rPr b="0" i="0" lang="en-US" sz="2400" u="none" cap="none" strike="noStrike">
                  <a:solidFill>
                    <a:schemeClr val="accent2"/>
                  </a:solidFill>
                  <a:latin typeface="Quattrocento Sans"/>
                  <a:ea typeface="Quattrocento Sans"/>
                  <a:cs typeface="Quattrocento Sans"/>
                  <a:sym typeface="Quattrocento Sans"/>
                </a:rPr>
                <a:t>– Launch &amp; Run Notebooks Early</a:t>
              </a:r>
              <a:endParaRPr/>
            </a:p>
          </p:txBody>
        </p:sp>
        <p:cxnSp>
          <p:nvCxnSpPr>
            <p:cNvPr id="188" name="Google Shape;188;p21"/>
            <p:cNvCxnSpPr/>
            <p:nvPr/>
          </p:nvCxnSpPr>
          <p:spPr>
            <a:xfrm>
              <a:off x="0" y="592648"/>
              <a:ext cx="7543800" cy="0"/>
            </a:xfrm>
            <a:prstGeom prst="straightConnector1">
              <a:avLst/>
            </a:prstGeom>
            <a:solidFill>
              <a:srgbClr val="AB30D0"/>
            </a:solidFill>
            <a:ln cap="flat" cmpd="sng" w="10775">
              <a:solidFill>
                <a:srgbClr val="AB30D0"/>
              </a:solidFill>
              <a:prstDash val="solid"/>
              <a:round/>
              <a:headEnd len="sm" w="sm" type="none"/>
              <a:tailEnd len="sm" w="sm" type="none"/>
            </a:ln>
          </p:spPr>
        </p:cxnSp>
        <p:sp>
          <p:nvSpPr>
            <p:cNvPr id="189" name="Google Shape;189;p21"/>
            <p:cNvSpPr/>
            <p:nvPr/>
          </p:nvSpPr>
          <p:spPr>
            <a:xfrm>
              <a:off x="0" y="59264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txBox="1"/>
            <p:nvPr/>
          </p:nvSpPr>
          <p:spPr>
            <a:xfrm>
              <a:off x="0" y="59264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u="none" cap="none" strike="noStrike">
                  <a:solidFill>
                    <a:srgbClr val="2A446F"/>
                  </a:solidFill>
                  <a:latin typeface="Quattrocento Sans"/>
                  <a:ea typeface="Quattrocento Sans"/>
                  <a:cs typeface="Quattrocento Sans"/>
                  <a:sym typeface="Quattrocento Sans"/>
                </a:rPr>
                <a:t>2 | What is a Responsible AI Dashboard?</a:t>
              </a:r>
              <a:endParaRPr/>
            </a:p>
          </p:txBody>
        </p:sp>
        <p:cxnSp>
          <p:nvCxnSpPr>
            <p:cNvPr id="191" name="Google Shape;191;p21"/>
            <p:cNvCxnSpPr/>
            <p:nvPr/>
          </p:nvCxnSpPr>
          <p:spPr>
            <a:xfrm>
              <a:off x="0" y="1184645"/>
              <a:ext cx="7543800" cy="0"/>
            </a:xfrm>
            <a:prstGeom prst="straightConnector1">
              <a:avLst/>
            </a:prstGeom>
            <a:solidFill>
              <a:srgbClr val="8B27D2"/>
            </a:solidFill>
            <a:ln cap="flat" cmpd="sng" w="10775">
              <a:solidFill>
                <a:srgbClr val="8B27D2"/>
              </a:solidFill>
              <a:prstDash val="solid"/>
              <a:round/>
              <a:headEnd len="sm" w="sm" type="none"/>
              <a:tailEnd len="sm" w="sm" type="none"/>
            </a:ln>
          </p:spPr>
        </p:cxnSp>
        <p:sp>
          <p:nvSpPr>
            <p:cNvPr id="192" name="Google Shape;192;p21"/>
            <p:cNvSpPr/>
            <p:nvPr/>
          </p:nvSpPr>
          <p:spPr>
            <a:xfrm>
              <a:off x="0" y="1184645"/>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txBox="1"/>
            <p:nvPr/>
          </p:nvSpPr>
          <p:spPr>
            <a:xfrm>
              <a:off x="0" y="1184645"/>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u="none" cap="none" strike="noStrike">
                  <a:solidFill>
                    <a:srgbClr val="2A446F"/>
                  </a:solidFill>
                  <a:latin typeface="Quattrocento Sans"/>
                  <a:ea typeface="Quattrocento Sans"/>
                  <a:cs typeface="Quattrocento Sans"/>
                  <a:sym typeface="Quattrocento Sans"/>
                </a:rPr>
                <a:t>3 | Error Analysis On A Model</a:t>
              </a:r>
              <a:endParaRPr/>
            </a:p>
          </p:txBody>
        </p:sp>
        <p:cxnSp>
          <p:nvCxnSpPr>
            <p:cNvPr id="194" name="Google Shape;194;p21"/>
            <p:cNvCxnSpPr/>
            <p:nvPr/>
          </p:nvCxnSpPr>
          <p:spPr>
            <a:xfrm>
              <a:off x="0" y="1776643"/>
              <a:ext cx="7543800" cy="0"/>
            </a:xfrm>
            <a:prstGeom prst="straightConnector1">
              <a:avLst/>
            </a:prstGeom>
            <a:solidFill>
              <a:srgbClr val="661FD4"/>
            </a:solidFill>
            <a:ln cap="flat" cmpd="sng" w="10775">
              <a:solidFill>
                <a:srgbClr val="661FD4"/>
              </a:solidFill>
              <a:prstDash val="solid"/>
              <a:round/>
              <a:headEnd len="sm" w="sm" type="none"/>
              <a:tailEnd len="sm" w="sm" type="none"/>
            </a:ln>
          </p:spPr>
        </p:cxnSp>
        <p:sp>
          <p:nvSpPr>
            <p:cNvPr id="195" name="Google Shape;195;p21"/>
            <p:cNvSpPr/>
            <p:nvPr/>
          </p:nvSpPr>
          <p:spPr>
            <a:xfrm>
              <a:off x="0" y="1776643"/>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txBox="1"/>
            <p:nvPr/>
          </p:nvSpPr>
          <p:spPr>
            <a:xfrm>
              <a:off x="0" y="1776643"/>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u="none" cap="none" strike="noStrike">
                  <a:solidFill>
                    <a:srgbClr val="2A446F"/>
                  </a:solidFill>
                  <a:latin typeface="Quattrocento Sans"/>
                  <a:ea typeface="Quattrocento Sans"/>
                  <a:cs typeface="Quattrocento Sans"/>
                  <a:sym typeface="Quattrocento Sans"/>
                </a:rPr>
                <a:t>4 | Find Model Performance Inconsistencies</a:t>
              </a:r>
              <a:endParaRPr/>
            </a:p>
          </p:txBody>
        </p:sp>
        <p:cxnSp>
          <p:nvCxnSpPr>
            <p:cNvPr id="197" name="Google Shape;197;p21"/>
            <p:cNvCxnSpPr/>
            <p:nvPr/>
          </p:nvCxnSpPr>
          <p:spPr>
            <a:xfrm>
              <a:off x="0" y="2368641"/>
              <a:ext cx="7543800" cy="0"/>
            </a:xfrm>
            <a:prstGeom prst="straightConnector1">
              <a:avLst/>
            </a:prstGeom>
            <a:solidFill>
              <a:srgbClr val="3E19D3"/>
            </a:solidFill>
            <a:ln cap="flat" cmpd="sng" w="10775">
              <a:solidFill>
                <a:srgbClr val="3E19D3"/>
              </a:solidFill>
              <a:prstDash val="solid"/>
              <a:round/>
              <a:headEnd len="sm" w="sm" type="none"/>
              <a:tailEnd len="sm" w="sm" type="none"/>
            </a:ln>
          </p:spPr>
        </p:cxnSp>
        <p:sp>
          <p:nvSpPr>
            <p:cNvPr id="198" name="Google Shape;198;p21"/>
            <p:cNvSpPr/>
            <p:nvPr/>
          </p:nvSpPr>
          <p:spPr>
            <a:xfrm>
              <a:off x="0" y="236864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nvSpPr>
          <p:spPr>
            <a:xfrm>
              <a:off x="0" y="236864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u="none" cap="none" strike="noStrike">
                  <a:solidFill>
                    <a:srgbClr val="2A446F"/>
                  </a:solidFill>
                  <a:latin typeface="Quattrocento Sans"/>
                  <a:ea typeface="Quattrocento Sans"/>
                  <a:cs typeface="Quattrocento Sans"/>
                  <a:sym typeface="Quattrocento Sans"/>
                </a:rPr>
                <a:t>5 | Expose Data Biases</a:t>
              </a:r>
              <a:endParaRPr/>
            </a:p>
          </p:txBody>
        </p:sp>
        <p:cxnSp>
          <p:nvCxnSpPr>
            <p:cNvPr id="200" name="Google Shape;200;p21"/>
            <p:cNvCxnSpPr/>
            <p:nvPr/>
          </p:nvCxnSpPr>
          <p:spPr>
            <a:xfrm>
              <a:off x="0" y="2960638"/>
              <a:ext cx="7543800" cy="0"/>
            </a:xfrm>
            <a:prstGeom prst="straightConnector1">
              <a:avLst/>
            </a:prstGeom>
            <a:solidFill>
              <a:srgbClr val="1411D4"/>
            </a:solidFill>
            <a:ln cap="flat" cmpd="sng" w="10775">
              <a:solidFill>
                <a:srgbClr val="1411D4"/>
              </a:solidFill>
              <a:prstDash val="solid"/>
              <a:round/>
              <a:headEnd len="sm" w="sm" type="none"/>
              <a:tailEnd len="sm" w="sm" type="none"/>
            </a:ln>
          </p:spPr>
        </p:cxnSp>
        <p:sp>
          <p:nvSpPr>
            <p:cNvPr id="201" name="Google Shape;201;p21"/>
            <p:cNvSpPr/>
            <p:nvPr/>
          </p:nvSpPr>
          <p:spPr>
            <a:xfrm>
              <a:off x="0" y="296063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txBox="1"/>
            <p:nvPr/>
          </p:nvSpPr>
          <p:spPr>
            <a:xfrm>
              <a:off x="0" y="296063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u="none" cap="none" strike="noStrike">
                  <a:solidFill>
                    <a:srgbClr val="2A446F"/>
                  </a:solidFill>
                  <a:latin typeface="Quattrocento Sans"/>
                  <a:ea typeface="Quattrocento Sans"/>
                  <a:cs typeface="Quattrocento Sans"/>
                  <a:sym typeface="Quattrocento Sans"/>
                </a:rPr>
                <a:t>6 | Explain &amp; Interpret Model</a:t>
              </a:r>
              <a:endParaRPr/>
            </a:p>
          </p:txBody>
        </p:sp>
        <p:cxnSp>
          <p:nvCxnSpPr>
            <p:cNvPr id="203" name="Google Shape;203;p21"/>
            <p:cNvCxnSpPr/>
            <p:nvPr/>
          </p:nvCxnSpPr>
          <p:spPr>
            <a:xfrm>
              <a:off x="0" y="3552636"/>
              <a:ext cx="7543800" cy="0"/>
            </a:xfrm>
            <a:prstGeom prst="straightConnector1">
              <a:avLst/>
            </a:prstGeom>
            <a:solidFill>
              <a:srgbClr val="0B31D3"/>
            </a:solidFill>
            <a:ln cap="flat" cmpd="sng" w="10775">
              <a:solidFill>
                <a:srgbClr val="0B31D3"/>
              </a:solidFill>
              <a:prstDash val="solid"/>
              <a:round/>
              <a:headEnd len="sm" w="sm" type="none"/>
              <a:tailEnd len="sm" w="sm" type="none"/>
            </a:ln>
          </p:spPr>
        </p:cxnSp>
        <p:sp>
          <p:nvSpPr>
            <p:cNvPr id="204" name="Google Shape;204;p21"/>
            <p:cNvSpPr/>
            <p:nvPr/>
          </p:nvSpPr>
          <p:spPr>
            <a:xfrm>
              <a:off x="0" y="3552636"/>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txBox="1"/>
            <p:nvPr/>
          </p:nvSpPr>
          <p:spPr>
            <a:xfrm>
              <a:off x="0" y="3552636"/>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400"/>
                <a:buFont typeface="Arial"/>
                <a:buNone/>
              </a:pPr>
              <a:r>
                <a:rPr b="0" i="0" lang="en-US" sz="2400" u="none" cap="none" strike="noStrike">
                  <a:solidFill>
                    <a:schemeClr val="accent2"/>
                  </a:solidFill>
                  <a:latin typeface="Quattrocento Sans"/>
                  <a:ea typeface="Quattrocento Sans"/>
                  <a:cs typeface="Quattrocento Sans"/>
                  <a:sym typeface="Quattrocento Sans"/>
                </a:rPr>
                <a:t>7 | </a:t>
              </a:r>
              <a:r>
                <a:rPr b="1" i="0" lang="en-US" sz="2400" u="none" cap="none" strike="noStrike">
                  <a:solidFill>
                    <a:schemeClr val="accent2"/>
                  </a:solidFill>
                  <a:latin typeface="Quattrocento Sans"/>
                  <a:ea typeface="Quattrocento Sans"/>
                  <a:cs typeface="Quattrocento Sans"/>
                  <a:sym typeface="Quattrocento Sans"/>
                </a:rPr>
                <a:t>Complete Exercises </a:t>
              </a:r>
              <a:r>
                <a:rPr b="0" i="0" lang="en-US" sz="2400" u="none" cap="none" strike="noStrike">
                  <a:solidFill>
                    <a:schemeClr val="accent2"/>
                  </a:solidFill>
                  <a:latin typeface="Quattrocento Sans"/>
                  <a:ea typeface="Quattrocento Sans"/>
                  <a:cs typeface="Quattrocento Sans"/>
                  <a:sym typeface="Quattrocento Sans"/>
                </a:rPr>
                <a:t>– Prioritize Dashboard Section</a:t>
              </a:r>
              <a:endParaRPr b="1" i="0" sz="2400" u="none" cap="none" strike="noStrike">
                <a:solidFill>
                  <a:schemeClr val="accent2"/>
                </a:solidFill>
                <a:latin typeface="Quattrocento Sans"/>
                <a:ea typeface="Quattrocento Sans"/>
                <a:cs typeface="Quattrocento Sans"/>
                <a:sym typeface="Quattrocento Sans"/>
              </a:endParaRPr>
            </a:p>
          </p:txBody>
        </p:sp>
        <p:cxnSp>
          <p:nvCxnSpPr>
            <p:cNvPr id="206" name="Google Shape;206;p21"/>
            <p:cNvCxnSpPr/>
            <p:nvPr/>
          </p:nvCxnSpPr>
          <p:spPr>
            <a:xfrm>
              <a:off x="0" y="4144634"/>
              <a:ext cx="7543800" cy="0"/>
            </a:xfrm>
            <a:prstGeom prst="straightConnector1">
              <a:avLst/>
            </a:prstGeom>
            <a:solidFill>
              <a:srgbClr val="0653D2"/>
            </a:solidFill>
            <a:ln cap="flat" cmpd="sng" w="10775">
              <a:solidFill>
                <a:srgbClr val="0653D2"/>
              </a:solidFill>
              <a:prstDash val="solid"/>
              <a:round/>
              <a:headEnd len="sm" w="sm" type="none"/>
              <a:tailEnd len="sm" w="sm" type="none"/>
            </a:ln>
          </p:spPr>
        </p:cxnSp>
        <p:sp>
          <p:nvSpPr>
            <p:cNvPr id="207" name="Google Shape;207;p21"/>
            <p:cNvSpPr/>
            <p:nvPr/>
          </p:nvSpPr>
          <p:spPr>
            <a:xfrm>
              <a:off x="0" y="4144634"/>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txBox="1"/>
            <p:nvPr/>
          </p:nvSpPr>
          <p:spPr>
            <a:xfrm>
              <a:off x="0" y="4144634"/>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u="none" cap="none" strike="noStrike">
                  <a:solidFill>
                    <a:srgbClr val="2A446F"/>
                  </a:solidFill>
                  <a:latin typeface="Quattrocento Sans"/>
                  <a:ea typeface="Quattrocento Sans"/>
                  <a:cs typeface="Quattrocento Sans"/>
                  <a:sym typeface="Quattrocento Sans"/>
                </a:rPr>
                <a:t>8 | Knowledge Check</a:t>
              </a:r>
              <a:endParaRPr/>
            </a:p>
          </p:txBody>
        </p:sp>
        <p:cxnSp>
          <p:nvCxnSpPr>
            <p:cNvPr id="209" name="Google Shape;209;p21"/>
            <p:cNvCxnSpPr/>
            <p:nvPr/>
          </p:nvCxnSpPr>
          <p:spPr>
            <a:xfrm>
              <a:off x="0" y="4736631"/>
              <a:ext cx="7543800" cy="0"/>
            </a:xfrm>
            <a:prstGeom prst="straightConnector1">
              <a:avLst/>
            </a:prstGeom>
            <a:solidFill>
              <a:srgbClr val="0076D1"/>
            </a:solidFill>
            <a:ln cap="flat" cmpd="sng" w="10775">
              <a:solidFill>
                <a:srgbClr val="0076D1"/>
              </a:solidFill>
              <a:prstDash val="solid"/>
              <a:round/>
              <a:headEnd len="sm" w="sm" type="none"/>
              <a:tailEnd len="sm" w="sm" type="none"/>
            </a:ln>
          </p:spPr>
        </p:cxnSp>
        <p:sp>
          <p:nvSpPr>
            <p:cNvPr id="210" name="Google Shape;210;p21"/>
            <p:cNvSpPr/>
            <p:nvPr/>
          </p:nvSpPr>
          <p:spPr>
            <a:xfrm>
              <a:off x="0" y="473663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txBox="1"/>
            <p:nvPr/>
          </p:nvSpPr>
          <p:spPr>
            <a:xfrm>
              <a:off x="0" y="473663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u="none" cap="none" strike="noStrike">
                  <a:solidFill>
                    <a:srgbClr val="2A446F"/>
                  </a:solidFill>
                  <a:latin typeface="Quattrocento Sans"/>
                  <a:ea typeface="Quattrocento Sans"/>
                  <a:cs typeface="Quattrocento Sans"/>
                  <a:sym typeface="Quattrocento Sans"/>
                </a:rPr>
                <a:t>9 | Summary</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9"/>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2"/>
              </a:buClr>
              <a:buSzPts val="3600"/>
              <a:buFont typeface="Quattrocento Sans"/>
              <a:buNone/>
            </a:pPr>
            <a:r>
              <a:rPr lang="en-US">
                <a:solidFill>
                  <a:schemeClr val="accent2"/>
                </a:solidFill>
              </a:rPr>
              <a:t>Stage 3 – </a:t>
            </a:r>
            <a:r>
              <a:rPr lang="en-US"/>
              <a:t>Add Responsible AI Dashboard To Model </a:t>
            </a:r>
            <a:endParaRPr/>
          </a:p>
        </p:txBody>
      </p:sp>
      <p:sp>
        <p:nvSpPr>
          <p:cNvPr id="468" name="Google Shape;468;p39"/>
          <p:cNvSpPr/>
          <p:nvPr/>
        </p:nvSpPr>
        <p:spPr>
          <a:xfrm>
            <a:off x="9465733" y="2023533"/>
            <a:ext cx="59267" cy="3970866"/>
          </a:xfrm>
          <a:prstGeom prst="rect">
            <a:avLst/>
          </a:prstGeom>
          <a:solidFill>
            <a:schemeClr val="accent3"/>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469" name="Google Shape;469;p39"/>
          <p:cNvSpPr txBox="1"/>
          <p:nvPr/>
        </p:nvSpPr>
        <p:spPr>
          <a:xfrm>
            <a:off x="2116667" y="6223403"/>
            <a:ext cx="7349066" cy="338554"/>
          </a:xfrm>
          <a:prstGeom prst="rect">
            <a:avLst/>
          </a:prstGeom>
          <a:noFill/>
          <a:ln>
            <a:noFill/>
          </a:ln>
        </p:spPr>
        <p:txBody>
          <a:bodyPr anchorCtr="0" anchor="t" bIns="45700" lIns="91425" spcFirstLastPara="1" rIns="91425" wrap="square" tIns="45700">
            <a:spAutoFit/>
          </a:bodyPr>
          <a:lstStyle/>
          <a:p>
            <a:pPr indent="0" lvl="1" marL="228600" marR="0" rtl="0" algn="r">
              <a:spcBef>
                <a:spcPts val="0"/>
              </a:spcBef>
              <a:spcAft>
                <a:spcPts val="0"/>
              </a:spcAft>
              <a:buNone/>
            </a:pPr>
            <a:r>
              <a:rPr b="1" i="0" lang="en-US" sz="1600" u="none" cap="none" strike="noStrike">
                <a:solidFill>
                  <a:schemeClr val="accent2"/>
                </a:solidFill>
                <a:latin typeface="Quattrocento Sans"/>
                <a:ea typeface="Quattrocento Sans"/>
                <a:cs typeface="Quattrocento Sans"/>
                <a:sym typeface="Quattrocento Sans"/>
              </a:rPr>
              <a:t>See Video | </a:t>
            </a:r>
            <a:r>
              <a:rPr b="1" i="0" lang="en-US" sz="1600" u="none" cap="none" strike="noStrike">
                <a:solidFill>
                  <a:srgbClr val="2A446F"/>
                </a:solidFill>
                <a:latin typeface="Quattrocento Sans"/>
                <a:ea typeface="Quattrocento Sans"/>
                <a:cs typeface="Quattrocento Sans"/>
                <a:sym typeface="Quattrocento Sans"/>
              </a:rPr>
              <a:t>https://aka.ms/rai-hub/raidashboard-module-walkthrough</a:t>
            </a:r>
            <a:endParaRPr b="1" i="0" sz="1600" u="none" cap="none" strike="noStrike">
              <a:solidFill>
                <a:srgbClr val="2A446F"/>
              </a:solidFill>
              <a:latin typeface="Quattrocento Sans"/>
              <a:ea typeface="Quattrocento Sans"/>
              <a:cs typeface="Quattrocento Sans"/>
              <a:sym typeface="Quattrocento Sans"/>
            </a:endParaRPr>
          </a:p>
        </p:txBody>
      </p:sp>
      <p:pic>
        <p:nvPicPr>
          <p:cNvPr id="470" name="Google Shape;470;p39"/>
          <p:cNvPicPr preferRelativeResize="0"/>
          <p:nvPr/>
        </p:nvPicPr>
        <p:blipFill rotWithShape="1">
          <a:blip r:embed="rId3">
            <a:alphaModFix/>
          </a:blip>
          <a:srcRect b="0" l="0" r="0" t="0"/>
          <a:stretch/>
        </p:blipFill>
        <p:spPr>
          <a:xfrm>
            <a:off x="9719731" y="4377556"/>
            <a:ext cx="2184401" cy="2184401"/>
          </a:xfrm>
          <a:prstGeom prst="rect">
            <a:avLst/>
          </a:prstGeom>
          <a:noFill/>
          <a:ln cap="flat" cmpd="sng" w="9525">
            <a:solidFill>
              <a:schemeClr val="dk1"/>
            </a:solidFill>
            <a:prstDash val="solid"/>
            <a:round/>
            <a:headEnd len="sm" w="sm" type="none"/>
            <a:tailEnd len="sm" w="sm" type="none"/>
          </a:ln>
        </p:spPr>
      </p:pic>
      <p:sp>
        <p:nvSpPr>
          <p:cNvPr id="471" name="Google Shape;471;p39"/>
          <p:cNvSpPr txBox="1"/>
          <p:nvPr/>
        </p:nvSpPr>
        <p:spPr>
          <a:xfrm>
            <a:off x="9752389" y="1376925"/>
            <a:ext cx="1492012" cy="307777"/>
          </a:xfrm>
          <a:prstGeom prst="rect">
            <a:avLst/>
          </a:prstGeom>
          <a:solidFill>
            <a:schemeClr val="accent3"/>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2 </a:t>
            </a:r>
            <a:endParaRPr/>
          </a:p>
        </p:txBody>
      </p:sp>
      <p:sp>
        <p:nvSpPr>
          <p:cNvPr id="472" name="Google Shape;472;p39"/>
          <p:cNvSpPr txBox="1"/>
          <p:nvPr/>
        </p:nvSpPr>
        <p:spPr>
          <a:xfrm>
            <a:off x="9778515" y="1961701"/>
            <a:ext cx="2108200"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Configure Jupyter Notebook, then </a:t>
            </a:r>
            <a:r>
              <a:rPr i="1" lang="en-US" sz="1800">
                <a:solidFill>
                  <a:schemeClr val="dk1"/>
                </a:solidFill>
                <a:latin typeface="Quattrocento Sans"/>
                <a:ea typeface="Quattrocento Sans"/>
                <a:cs typeface="Quattrocento Sans"/>
                <a:sym typeface="Quattrocento Sans"/>
              </a:rPr>
              <a:t>Run All</a:t>
            </a:r>
            <a:r>
              <a:rPr lang="en-US" sz="1800">
                <a:solidFill>
                  <a:schemeClr val="dk1"/>
                </a:solidFill>
                <a:latin typeface="Quattrocento Sans"/>
                <a:ea typeface="Quattrocento Sans"/>
                <a:cs typeface="Quattrocento Sans"/>
                <a:sym typeface="Quattrocento Sans"/>
              </a:rPr>
              <a:t> to complete task</a:t>
            </a:r>
            <a:r>
              <a:rPr i="1" lang="en-US" sz="1800">
                <a:solidFill>
                  <a:schemeClr val="dk1"/>
                </a:solidFill>
                <a:latin typeface="Quattrocento Sans"/>
                <a:ea typeface="Quattrocento Sans"/>
                <a:cs typeface="Quattrocento Sans"/>
                <a:sym typeface="Quattrocento Sans"/>
              </a:rPr>
              <a:t> </a:t>
            </a:r>
            <a:endParaRPr sz="1800">
              <a:solidFill>
                <a:schemeClr val="dk1"/>
              </a:solidFill>
              <a:latin typeface="Quattrocento Sans"/>
              <a:ea typeface="Quattrocento Sans"/>
              <a:cs typeface="Quattrocento Sans"/>
              <a:sym typeface="Quattrocento Sans"/>
            </a:endParaRPr>
          </a:p>
        </p:txBody>
      </p:sp>
      <p:sp>
        <p:nvSpPr>
          <p:cNvPr id="473" name="Google Shape;473;p39"/>
          <p:cNvSpPr txBox="1"/>
          <p:nvPr/>
        </p:nvSpPr>
        <p:spPr>
          <a:xfrm>
            <a:off x="9817703" y="3168854"/>
            <a:ext cx="2108200"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Open Azure ML Studio and open the RAI Dashboard tab</a:t>
            </a:r>
            <a:endParaRPr/>
          </a:p>
        </p:txBody>
      </p:sp>
      <p:pic>
        <p:nvPicPr>
          <p:cNvPr descr="A screenshot of a computer&#10;&#10;Description automatically generated" id="474" name="Google Shape;474;p39"/>
          <p:cNvPicPr preferRelativeResize="0"/>
          <p:nvPr/>
        </p:nvPicPr>
        <p:blipFill rotWithShape="1">
          <a:blip r:embed="rId4">
            <a:alphaModFix/>
          </a:blip>
          <a:srcRect b="0" l="0" r="0" t="0"/>
          <a:stretch/>
        </p:blipFill>
        <p:spPr>
          <a:xfrm>
            <a:off x="623096" y="1240201"/>
            <a:ext cx="8647906" cy="4802083"/>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0"/>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2"/>
              </a:buClr>
              <a:buSzPts val="3600"/>
              <a:buFont typeface="Quattrocento Sans"/>
              <a:buNone/>
            </a:pPr>
            <a:r>
              <a:rPr lang="en-US">
                <a:solidFill>
                  <a:schemeClr val="accent2"/>
                </a:solidFill>
              </a:rPr>
              <a:t>Azure ML Studio: </a:t>
            </a:r>
            <a:r>
              <a:rPr lang="en-US"/>
              <a:t>Responsible AI Dashboard View</a:t>
            </a:r>
            <a:endParaRPr/>
          </a:p>
        </p:txBody>
      </p:sp>
      <p:sp>
        <p:nvSpPr>
          <p:cNvPr id="481" name="Google Shape;481;p40"/>
          <p:cNvSpPr/>
          <p:nvPr/>
        </p:nvSpPr>
        <p:spPr>
          <a:xfrm>
            <a:off x="9465733" y="2023533"/>
            <a:ext cx="59267" cy="3970866"/>
          </a:xfrm>
          <a:prstGeom prst="rect">
            <a:avLst/>
          </a:prstGeom>
          <a:solidFill>
            <a:schemeClr val="accent3"/>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482" name="Google Shape;482;p40"/>
          <p:cNvSpPr txBox="1"/>
          <p:nvPr/>
        </p:nvSpPr>
        <p:spPr>
          <a:xfrm>
            <a:off x="2116667" y="6223403"/>
            <a:ext cx="7349066" cy="338554"/>
          </a:xfrm>
          <a:prstGeom prst="rect">
            <a:avLst/>
          </a:prstGeom>
          <a:noFill/>
          <a:ln>
            <a:noFill/>
          </a:ln>
        </p:spPr>
        <p:txBody>
          <a:bodyPr anchorCtr="0" anchor="t" bIns="45700" lIns="91425" spcFirstLastPara="1" rIns="91425" wrap="square" tIns="45700">
            <a:spAutoFit/>
          </a:bodyPr>
          <a:lstStyle/>
          <a:p>
            <a:pPr indent="0" lvl="1" marL="228600" marR="0" rtl="0" algn="r">
              <a:spcBef>
                <a:spcPts val="0"/>
              </a:spcBef>
              <a:spcAft>
                <a:spcPts val="0"/>
              </a:spcAft>
              <a:buNone/>
            </a:pPr>
            <a:r>
              <a:rPr b="1" i="0" lang="en-US" sz="1600" u="none" cap="none" strike="noStrike">
                <a:solidFill>
                  <a:schemeClr val="accent2"/>
                </a:solidFill>
                <a:latin typeface="Quattrocento Sans"/>
                <a:ea typeface="Quattrocento Sans"/>
                <a:cs typeface="Quattrocento Sans"/>
                <a:sym typeface="Quattrocento Sans"/>
              </a:rPr>
              <a:t>See Video | </a:t>
            </a:r>
            <a:r>
              <a:rPr b="1" i="0" lang="en-US" sz="1600" u="none" cap="none" strike="noStrike">
                <a:solidFill>
                  <a:srgbClr val="2A446F"/>
                </a:solidFill>
                <a:latin typeface="Quattrocento Sans"/>
                <a:ea typeface="Quattrocento Sans"/>
                <a:cs typeface="Quattrocento Sans"/>
                <a:sym typeface="Quattrocento Sans"/>
              </a:rPr>
              <a:t>https://aka.ms/rai-hub/raidashboard-module-walkthrough</a:t>
            </a:r>
            <a:endParaRPr b="1" i="0" sz="1600" u="none" cap="none" strike="noStrike">
              <a:solidFill>
                <a:srgbClr val="2A446F"/>
              </a:solidFill>
              <a:latin typeface="Quattrocento Sans"/>
              <a:ea typeface="Quattrocento Sans"/>
              <a:cs typeface="Quattrocento Sans"/>
              <a:sym typeface="Quattrocento Sans"/>
            </a:endParaRPr>
          </a:p>
        </p:txBody>
      </p:sp>
      <p:pic>
        <p:nvPicPr>
          <p:cNvPr id="483" name="Google Shape;483;p40"/>
          <p:cNvPicPr preferRelativeResize="0"/>
          <p:nvPr/>
        </p:nvPicPr>
        <p:blipFill rotWithShape="1">
          <a:blip r:embed="rId3">
            <a:alphaModFix/>
          </a:blip>
          <a:srcRect b="0" l="0" r="0" t="0"/>
          <a:stretch/>
        </p:blipFill>
        <p:spPr>
          <a:xfrm>
            <a:off x="9719731" y="4377556"/>
            <a:ext cx="2184401" cy="2184401"/>
          </a:xfrm>
          <a:prstGeom prst="rect">
            <a:avLst/>
          </a:prstGeom>
          <a:noFill/>
          <a:ln cap="flat" cmpd="sng" w="9525">
            <a:solidFill>
              <a:schemeClr val="dk1"/>
            </a:solidFill>
            <a:prstDash val="solid"/>
            <a:round/>
            <a:headEnd len="sm" w="sm" type="none"/>
            <a:tailEnd len="sm" w="sm" type="none"/>
          </a:ln>
        </p:spPr>
      </p:pic>
      <p:sp>
        <p:nvSpPr>
          <p:cNvPr id="484" name="Google Shape;484;p40"/>
          <p:cNvSpPr txBox="1"/>
          <p:nvPr/>
        </p:nvSpPr>
        <p:spPr>
          <a:xfrm>
            <a:off x="9752389" y="1376925"/>
            <a:ext cx="1492012" cy="307777"/>
          </a:xfrm>
          <a:prstGeom prst="rect">
            <a:avLst/>
          </a:prstGeom>
          <a:solidFill>
            <a:schemeClr val="accent3"/>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2 </a:t>
            </a:r>
            <a:endParaRPr/>
          </a:p>
        </p:txBody>
      </p:sp>
      <p:sp>
        <p:nvSpPr>
          <p:cNvPr id="485" name="Google Shape;485;p40"/>
          <p:cNvSpPr txBox="1"/>
          <p:nvPr/>
        </p:nvSpPr>
        <p:spPr>
          <a:xfrm>
            <a:off x="9778515" y="1961701"/>
            <a:ext cx="2108200"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Configure Jupyter Notebook, then </a:t>
            </a:r>
            <a:r>
              <a:rPr i="1" lang="en-US" sz="1800">
                <a:solidFill>
                  <a:schemeClr val="dk1"/>
                </a:solidFill>
                <a:latin typeface="Quattrocento Sans"/>
                <a:ea typeface="Quattrocento Sans"/>
                <a:cs typeface="Quattrocento Sans"/>
                <a:sym typeface="Quattrocento Sans"/>
              </a:rPr>
              <a:t>Run All</a:t>
            </a:r>
            <a:r>
              <a:rPr lang="en-US" sz="1800">
                <a:solidFill>
                  <a:schemeClr val="dk1"/>
                </a:solidFill>
                <a:latin typeface="Quattrocento Sans"/>
                <a:ea typeface="Quattrocento Sans"/>
                <a:cs typeface="Quattrocento Sans"/>
                <a:sym typeface="Quattrocento Sans"/>
              </a:rPr>
              <a:t> to complete task</a:t>
            </a:r>
            <a:r>
              <a:rPr i="1" lang="en-US" sz="1800">
                <a:solidFill>
                  <a:schemeClr val="dk1"/>
                </a:solidFill>
                <a:latin typeface="Quattrocento Sans"/>
                <a:ea typeface="Quattrocento Sans"/>
                <a:cs typeface="Quattrocento Sans"/>
                <a:sym typeface="Quattrocento Sans"/>
              </a:rPr>
              <a:t> </a:t>
            </a:r>
            <a:endParaRPr sz="1800">
              <a:solidFill>
                <a:schemeClr val="dk1"/>
              </a:solidFill>
              <a:latin typeface="Quattrocento Sans"/>
              <a:ea typeface="Quattrocento Sans"/>
              <a:cs typeface="Quattrocento Sans"/>
              <a:sym typeface="Quattrocento Sans"/>
            </a:endParaRPr>
          </a:p>
        </p:txBody>
      </p:sp>
      <p:sp>
        <p:nvSpPr>
          <p:cNvPr id="486" name="Google Shape;486;p40"/>
          <p:cNvSpPr txBox="1"/>
          <p:nvPr/>
        </p:nvSpPr>
        <p:spPr>
          <a:xfrm>
            <a:off x="9817703" y="3168854"/>
            <a:ext cx="2108200"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Open Azure ML Studio and open the RAI Dashboard tab</a:t>
            </a:r>
            <a:endParaRPr/>
          </a:p>
        </p:txBody>
      </p:sp>
      <p:pic>
        <p:nvPicPr>
          <p:cNvPr descr="Azure ML dasboard gif" id="487" name="Google Shape;487;p40"/>
          <p:cNvPicPr preferRelativeResize="0"/>
          <p:nvPr/>
        </p:nvPicPr>
        <p:blipFill rotWithShape="1">
          <a:blip r:embed="rId4">
            <a:alphaModFix/>
          </a:blip>
          <a:srcRect b="0" l="0" r="0" t="0"/>
          <a:stretch/>
        </p:blipFill>
        <p:spPr>
          <a:xfrm>
            <a:off x="374184" y="1270403"/>
            <a:ext cx="8801894" cy="4953000"/>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1"/>
          <p:cNvSpPr txBox="1"/>
          <p:nvPr>
            <p:ph type="title"/>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3"/>
              </a:buClr>
              <a:buSzPts val="3600"/>
              <a:buFont typeface="Quattrocento Sans"/>
              <a:buNone/>
            </a:pPr>
            <a:r>
              <a:rPr b="0" i="0" lang="en-US" sz="3600" u="none" cap="none" strike="noStrike">
                <a:solidFill>
                  <a:schemeClr val="accent3"/>
                </a:solidFill>
                <a:latin typeface="Quattrocento Sans"/>
                <a:ea typeface="Quattrocento Sans"/>
                <a:cs typeface="Quattrocento Sans"/>
                <a:sym typeface="Quattrocento Sans"/>
              </a:rPr>
              <a:t>Task</a:t>
            </a:r>
            <a:r>
              <a:rPr b="0" i="0" lang="en-US" sz="3600" u="none" cap="none" strike="noStrike">
                <a:solidFill>
                  <a:srgbClr val="2A446F"/>
                </a:solidFill>
                <a:latin typeface="Quattrocento Sans"/>
                <a:ea typeface="Quattrocento Sans"/>
                <a:cs typeface="Quattrocento Sans"/>
                <a:sym typeface="Quattrocento Sans"/>
              </a:rPr>
              <a:t>: Error analysis on a model</a:t>
            </a:r>
            <a:endParaRPr/>
          </a:p>
        </p:txBody>
      </p:sp>
      <p:sp>
        <p:nvSpPr>
          <p:cNvPr id="494" name="Google Shape;494;p41"/>
          <p:cNvSpPr txBox="1"/>
          <p:nvPr>
            <p:ph idx="1" type="body"/>
          </p:nvPr>
        </p:nvSpPr>
        <p:spPr>
          <a:xfrm>
            <a:off x="584200" y="1435100"/>
            <a:ext cx="11018838" cy="8534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2520"/>
              <a:buFont typeface="Noto Sans Symbols"/>
              <a:buNone/>
            </a:pPr>
            <a:r>
              <a:rPr lang="en-US" sz="2800">
                <a:solidFill>
                  <a:schemeClr val="dk1"/>
                </a:solidFill>
              </a:rPr>
              <a:t>Traditional performance metrics for machine learning models focus on calculations based on correct vs incorrect predictions.</a:t>
            </a:r>
            <a:endParaRPr/>
          </a:p>
        </p:txBody>
      </p:sp>
      <p:pic>
        <p:nvPicPr>
          <p:cNvPr descr="A picture containing text, screenshot, font, logo&#10;&#10;Description automatically generated" id="495" name="Google Shape;495;p41"/>
          <p:cNvPicPr preferRelativeResize="0"/>
          <p:nvPr/>
        </p:nvPicPr>
        <p:blipFill rotWithShape="1">
          <a:blip r:embed="rId3">
            <a:alphaModFix/>
          </a:blip>
          <a:srcRect b="0" l="0" r="0" t="0"/>
          <a:stretch/>
        </p:blipFill>
        <p:spPr>
          <a:xfrm>
            <a:off x="590296" y="3395472"/>
            <a:ext cx="4816475" cy="2655893"/>
          </a:xfrm>
          <a:prstGeom prst="rect">
            <a:avLst/>
          </a:prstGeom>
          <a:noFill/>
          <a:ln>
            <a:noFill/>
          </a:ln>
        </p:spPr>
      </p:pic>
      <p:pic>
        <p:nvPicPr>
          <p:cNvPr descr="A screenshot of a computer&#10;&#10;Description automatically generated with medium confidence" id="496" name="Google Shape;496;p41"/>
          <p:cNvPicPr preferRelativeResize="0"/>
          <p:nvPr/>
        </p:nvPicPr>
        <p:blipFill rotWithShape="1">
          <a:blip r:embed="rId4">
            <a:alphaModFix/>
          </a:blip>
          <a:srcRect b="0" l="0" r="0" t="0"/>
          <a:stretch/>
        </p:blipFill>
        <p:spPr>
          <a:xfrm>
            <a:off x="6635496" y="3384365"/>
            <a:ext cx="4826000" cy="2667000"/>
          </a:xfrm>
          <a:prstGeom prst="rect">
            <a:avLst/>
          </a:prstGeom>
          <a:noFill/>
          <a:ln>
            <a:noFill/>
          </a:ln>
        </p:spPr>
      </p:pic>
      <p:sp>
        <p:nvSpPr>
          <p:cNvPr id="497" name="Google Shape;497;p41"/>
          <p:cNvSpPr txBox="1"/>
          <p:nvPr/>
        </p:nvSpPr>
        <p:spPr>
          <a:xfrm>
            <a:off x="584200" y="2792632"/>
            <a:ext cx="5194769" cy="55778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20"/>
              <a:buFont typeface="Noto Sans Symbols"/>
              <a:buNone/>
            </a:pPr>
            <a:r>
              <a:rPr lang="en-US" sz="2800">
                <a:solidFill>
                  <a:schemeClr val="dk1"/>
                </a:solidFill>
                <a:latin typeface="Quattrocento Sans"/>
                <a:ea typeface="Quattrocento Sans"/>
                <a:cs typeface="Quattrocento Sans"/>
                <a:sym typeface="Quattrocento Sans"/>
              </a:rPr>
              <a:t>Error distribution</a:t>
            </a:r>
            <a:endParaRPr/>
          </a:p>
        </p:txBody>
      </p:sp>
      <p:sp>
        <p:nvSpPr>
          <p:cNvPr id="498" name="Google Shape;498;p41"/>
          <p:cNvSpPr txBox="1"/>
          <p:nvPr/>
        </p:nvSpPr>
        <p:spPr>
          <a:xfrm>
            <a:off x="6629400" y="2833543"/>
            <a:ext cx="5194770" cy="5533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20"/>
              <a:buFont typeface="Noto Sans Symbols"/>
              <a:buNone/>
            </a:pPr>
            <a:r>
              <a:rPr lang="en-US" sz="2800">
                <a:solidFill>
                  <a:schemeClr val="dk1"/>
                </a:solidFill>
                <a:latin typeface="Quattrocento Sans"/>
                <a:ea typeface="Quattrocento Sans"/>
                <a:cs typeface="Quattrocento Sans"/>
                <a:sym typeface="Quattrocento Sans"/>
              </a:rPr>
              <a:t>Error Analysis -dashboard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2"/>
          <p:cNvSpPr txBox="1"/>
          <p:nvPr>
            <p:ph type="title"/>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3"/>
              </a:buClr>
              <a:buSzPts val="3600"/>
              <a:buFont typeface="Quattrocento Sans"/>
              <a:buNone/>
            </a:pPr>
            <a:r>
              <a:rPr b="0" i="0" lang="en-US" sz="3600" u="none" cap="none" strike="noStrike">
                <a:solidFill>
                  <a:schemeClr val="accent3"/>
                </a:solidFill>
                <a:latin typeface="Quattrocento Sans"/>
                <a:ea typeface="Quattrocento Sans"/>
                <a:cs typeface="Quattrocento Sans"/>
                <a:sym typeface="Quattrocento Sans"/>
              </a:rPr>
              <a:t>Task: </a:t>
            </a:r>
            <a:r>
              <a:rPr b="0" i="0" lang="en-US" sz="3600" u="none" cap="none" strike="noStrike">
                <a:solidFill>
                  <a:srgbClr val="2A446F"/>
                </a:solidFill>
                <a:latin typeface="Quattrocento Sans"/>
                <a:ea typeface="Quattrocento Sans"/>
                <a:cs typeface="Quattrocento Sans"/>
                <a:sym typeface="Quattrocento Sans"/>
              </a:rPr>
              <a:t>Model performance inconsistencies</a:t>
            </a:r>
            <a:endParaRPr/>
          </a:p>
        </p:txBody>
      </p:sp>
      <p:sp>
        <p:nvSpPr>
          <p:cNvPr id="505" name="Google Shape;505;p42"/>
          <p:cNvSpPr txBox="1"/>
          <p:nvPr>
            <p:ph idx="1" type="body"/>
          </p:nvPr>
        </p:nvSpPr>
        <p:spPr>
          <a:xfrm>
            <a:off x="584200" y="1435100"/>
            <a:ext cx="11018838" cy="1280160"/>
          </a:xfrm>
          <a:prstGeom prst="rect">
            <a:avLst/>
          </a:prstGeom>
          <a:noFill/>
          <a:ln>
            <a:noFill/>
          </a:ln>
        </p:spPr>
        <p:txBody>
          <a:bodyPr anchorCtr="0" anchor="t" bIns="0" lIns="0" spcFirstLastPara="1" rIns="0" wrap="square" tIns="0">
            <a:spAutoFit/>
          </a:bodyPr>
          <a:lstStyle/>
          <a:p>
            <a:pPr indent="-228600" lvl="0" marL="228600" rtl="0" algn="l">
              <a:lnSpc>
                <a:spcPct val="100000"/>
              </a:lnSpc>
              <a:spcBef>
                <a:spcPts val="0"/>
              </a:spcBef>
              <a:spcAft>
                <a:spcPts val="0"/>
              </a:spcAft>
              <a:buClr>
                <a:schemeClr val="dk1"/>
              </a:buClr>
              <a:buSzPts val="2520"/>
              <a:buChar char="·"/>
            </a:pPr>
            <a:r>
              <a:rPr lang="en-US" sz="2800">
                <a:solidFill>
                  <a:schemeClr val="dk1"/>
                </a:solidFill>
              </a:rPr>
              <a:t>An effective approach to evaluating the performance of machine learning models is getting a holistic understanding of their behavior across different scenarios.</a:t>
            </a:r>
            <a:endParaRPr/>
          </a:p>
        </p:txBody>
      </p:sp>
      <p:sp>
        <p:nvSpPr>
          <p:cNvPr id="506" name="Google Shape;506;p42"/>
          <p:cNvSpPr/>
          <p:nvPr/>
        </p:nvSpPr>
        <p:spPr>
          <a:xfrm>
            <a:off x="458076" y="2952697"/>
            <a:ext cx="5312103" cy="2923877"/>
          </a:xfrm>
          <a:prstGeom prst="rect">
            <a:avLst/>
          </a:prstGeom>
          <a:noFill/>
          <a:ln>
            <a:noFill/>
          </a:ln>
        </p:spPr>
        <p:txBody>
          <a:bodyPr anchorCtr="0" anchor="ctr" bIns="45700" lIns="91425" spcFirstLastPara="1" rIns="91425" wrap="square" tIns="45700">
            <a:noAutofit/>
          </a:bodyPr>
          <a:lstStyle/>
          <a:p>
            <a:pPr indent="-365760" lvl="0" marL="635000" marR="0" rtl="0" algn="l">
              <a:spcBef>
                <a:spcPts val="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Disparities among performance metric </a:t>
            </a:r>
            <a:endParaRPr/>
          </a:p>
          <a:p>
            <a:pPr indent="-365760" lvl="1" marL="1270000" marR="0" rtl="0" algn="l">
              <a:spcBef>
                <a:spcPts val="680"/>
              </a:spcBef>
              <a:spcAft>
                <a:spcPts val="0"/>
              </a:spcAft>
              <a:buClr>
                <a:srgbClr val="2A446F"/>
              </a:buClr>
              <a:buSzPts val="1600"/>
              <a:buFont typeface="Quattrocento Sans"/>
              <a:buChar char="•"/>
            </a:pPr>
            <a:r>
              <a:rPr b="0" i="0" lang="en-US" sz="1600" u="none" cap="none" strike="noStrike">
                <a:solidFill>
                  <a:srgbClr val="2A446F"/>
                </a:solidFill>
                <a:latin typeface="Quattrocento Sans"/>
                <a:ea typeface="Quattrocento Sans"/>
                <a:cs typeface="Quattrocento Sans"/>
                <a:sym typeface="Quattrocento Sans"/>
              </a:rPr>
              <a:t>Showing how model is performing for a given cohort using metrics such as Accuracy, Precision, Recall, MAE, RSME etc.</a:t>
            </a:r>
            <a:endParaRPr/>
          </a:p>
          <a:p>
            <a:pPr indent="-365760" lvl="0" marL="635000" marR="0" rtl="0" algn="l">
              <a:spcBef>
                <a:spcPts val="68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Probability distribution </a:t>
            </a:r>
            <a:endParaRPr/>
          </a:p>
          <a:p>
            <a:pPr indent="-365760" lvl="1" marL="1270000" marR="0" rtl="0" algn="l">
              <a:spcBef>
                <a:spcPts val="680"/>
              </a:spcBef>
              <a:spcAft>
                <a:spcPts val="0"/>
              </a:spcAft>
              <a:buClr>
                <a:srgbClr val="2A446F"/>
              </a:buClr>
              <a:buSzPts val="1600"/>
              <a:buFont typeface="Quattrocento Sans"/>
              <a:buChar char="•"/>
            </a:pPr>
            <a:r>
              <a:rPr b="0" i="0" lang="en-US" sz="1600" u="none" cap="none" strike="noStrike">
                <a:solidFill>
                  <a:srgbClr val="2A446F"/>
                </a:solidFill>
                <a:latin typeface="Quattrocento Sans"/>
                <a:ea typeface="Quattrocento Sans"/>
                <a:cs typeface="Quattrocento Sans"/>
                <a:sym typeface="Quattrocento Sans"/>
              </a:rPr>
              <a:t>Showing the probability of a given cohort to fall in a model's predicted outcome.</a:t>
            </a:r>
            <a:endParaRPr/>
          </a:p>
          <a:p>
            <a:pPr indent="-365760" lvl="0" marL="635000" marR="0" rtl="0" algn="l">
              <a:spcBef>
                <a:spcPts val="68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Metric visualization </a:t>
            </a:r>
            <a:endParaRPr/>
          </a:p>
          <a:p>
            <a:pPr indent="-365760" lvl="1" marL="1270000" marR="0" rtl="0" algn="l">
              <a:spcBef>
                <a:spcPts val="680"/>
              </a:spcBef>
              <a:spcAft>
                <a:spcPts val="0"/>
              </a:spcAft>
              <a:buClr>
                <a:srgbClr val="2A446F"/>
              </a:buClr>
              <a:buSzPts val="1600"/>
              <a:buFont typeface="Quattrocento Sans"/>
              <a:buChar char="•"/>
            </a:pPr>
            <a:r>
              <a:rPr b="0" i="0" lang="en-US" sz="1600" u="none" cap="none" strike="noStrike">
                <a:solidFill>
                  <a:srgbClr val="2A446F"/>
                </a:solidFill>
                <a:latin typeface="Quattrocento Sans"/>
                <a:ea typeface="Quattrocento Sans"/>
                <a:cs typeface="Quattrocento Sans"/>
                <a:sym typeface="Quattrocento Sans"/>
              </a:rPr>
              <a:t>Showing performance scores for cohort.</a:t>
            </a:r>
            <a:endParaRPr/>
          </a:p>
        </p:txBody>
      </p:sp>
      <p:pic>
        <p:nvPicPr>
          <p:cNvPr id="507" name="Google Shape;507;p42"/>
          <p:cNvPicPr preferRelativeResize="0"/>
          <p:nvPr/>
        </p:nvPicPr>
        <p:blipFill rotWithShape="1">
          <a:blip r:embed="rId3">
            <a:alphaModFix/>
          </a:blip>
          <a:srcRect b="0" l="0" r="0" t="0"/>
          <a:stretch/>
        </p:blipFill>
        <p:spPr>
          <a:xfrm>
            <a:off x="5975150" y="3475859"/>
            <a:ext cx="5870007" cy="2257048"/>
          </a:xfrm>
          <a:prstGeom prst="rect">
            <a:avLst/>
          </a:prstGeom>
          <a:noFill/>
          <a:ln cap="flat" cmpd="sng" w="9525">
            <a:solidFill>
              <a:schemeClr val="dk1"/>
            </a:solidFill>
            <a:prstDash val="solid"/>
            <a:round/>
            <a:headEnd len="sm" w="sm" type="none"/>
            <a:tailEnd len="sm" w="sm" type="none"/>
          </a:ln>
        </p:spPr>
      </p:pic>
      <p:sp>
        <p:nvSpPr>
          <p:cNvPr id="508" name="Google Shape;508;p42"/>
          <p:cNvSpPr txBox="1"/>
          <p:nvPr/>
        </p:nvSpPr>
        <p:spPr>
          <a:xfrm>
            <a:off x="5975150" y="2867833"/>
            <a:ext cx="5194770" cy="5533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03851"/>
              </a:buClr>
              <a:buSzPts val="2520"/>
              <a:buFont typeface="Noto Sans Symbols"/>
              <a:buNone/>
            </a:pPr>
            <a:r>
              <a:rPr lang="en-US" sz="2800">
                <a:solidFill>
                  <a:srgbClr val="103851"/>
                </a:solidFill>
                <a:latin typeface="Quattrocento Sans"/>
                <a:ea typeface="Quattrocento Sans"/>
                <a:cs typeface="Quattrocento Sans"/>
                <a:sym typeface="Quattrocento Sans"/>
              </a:rPr>
              <a:t>Model Overview dashboard</a:t>
            </a:r>
            <a:endParaRPr sz="2800">
              <a:solidFill>
                <a:srgbClr val="10385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3"/>
          <p:cNvSpPr txBox="1"/>
          <p:nvPr>
            <p:ph type="title"/>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3"/>
              </a:buClr>
              <a:buSzPts val="3600"/>
              <a:buFont typeface="Quattrocento Sans"/>
              <a:buNone/>
            </a:pPr>
            <a:r>
              <a:rPr b="0" i="0" lang="en-US" sz="3600" u="none" cap="none" strike="noStrike">
                <a:solidFill>
                  <a:schemeClr val="accent3"/>
                </a:solidFill>
                <a:latin typeface="Quattrocento Sans"/>
                <a:ea typeface="Quattrocento Sans"/>
                <a:cs typeface="Quattrocento Sans"/>
                <a:sym typeface="Quattrocento Sans"/>
              </a:rPr>
              <a:t>Task: </a:t>
            </a:r>
            <a:r>
              <a:rPr b="0" i="0" lang="en-US" sz="3600" u="none" cap="none" strike="noStrike">
                <a:solidFill>
                  <a:srgbClr val="2A446F"/>
                </a:solidFill>
                <a:latin typeface="Quattrocento Sans"/>
                <a:ea typeface="Quattrocento Sans"/>
                <a:cs typeface="Quattrocento Sans"/>
                <a:sym typeface="Quattrocento Sans"/>
              </a:rPr>
              <a:t>Expose data biases</a:t>
            </a:r>
            <a:endParaRPr/>
          </a:p>
        </p:txBody>
      </p:sp>
      <p:sp>
        <p:nvSpPr>
          <p:cNvPr id="515" name="Google Shape;515;p43"/>
          <p:cNvSpPr txBox="1"/>
          <p:nvPr>
            <p:ph idx="1" type="body"/>
          </p:nvPr>
        </p:nvSpPr>
        <p:spPr>
          <a:xfrm>
            <a:off x="584200" y="1435100"/>
            <a:ext cx="11018838" cy="1625060"/>
          </a:xfrm>
          <a:prstGeom prst="rect">
            <a:avLst/>
          </a:prstGeom>
          <a:noFill/>
          <a:ln>
            <a:noFill/>
          </a:ln>
        </p:spPr>
        <p:txBody>
          <a:bodyPr anchorCtr="0" anchor="t" bIns="0" lIns="0" spcFirstLastPara="1" rIns="0" wrap="square" tIns="0">
            <a:spAutoFit/>
          </a:bodyPr>
          <a:lstStyle/>
          <a:p>
            <a:pPr indent="-228600" lvl="0" marL="228600" marR="0" rtl="0" algn="l">
              <a:lnSpc>
                <a:spcPct val="100000"/>
              </a:lnSpc>
              <a:spcBef>
                <a:spcPts val="0"/>
              </a:spcBef>
              <a:spcAft>
                <a:spcPts val="0"/>
              </a:spcAft>
              <a:buClr>
                <a:schemeClr val="dk1"/>
              </a:buClr>
              <a:buSzPts val="3240"/>
              <a:buFont typeface="Noto Sans Symbols"/>
              <a:buNone/>
            </a:pPr>
            <a:r>
              <a:rPr b="0" i="0" lang="en-US" sz="3600" u="none" cap="none" strike="noStrike">
                <a:solidFill>
                  <a:schemeClr val="dk1"/>
                </a:solidFill>
                <a:latin typeface="Calibri"/>
                <a:ea typeface="Calibri"/>
                <a:cs typeface="Calibri"/>
                <a:sym typeface="Calibri"/>
              </a:rPr>
              <a:t>A major blind-spot and a very important part of model behavior is the actual data </a:t>
            </a:r>
            <a:endParaRPr b="0" i="0" sz="2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560"/>
              </a:spcBef>
              <a:spcAft>
                <a:spcPts val="0"/>
              </a:spcAft>
              <a:buClr>
                <a:schemeClr val="dk1"/>
              </a:buClr>
              <a:buSzPts val="2520"/>
              <a:buFont typeface="Noto Sans Symbols"/>
              <a:buNone/>
            </a:pPr>
            <a:r>
              <a:rPr b="0" i="0" lang="en-US" sz="2800" u="none" cap="none" strike="noStrike">
                <a:solidFill>
                  <a:schemeClr val="dk1"/>
                </a:solidFill>
                <a:latin typeface="Quattrocento Sans"/>
                <a:ea typeface="Quattrocento Sans"/>
                <a:cs typeface="Quattrocento Sans"/>
                <a:sym typeface="Quattrocento Sans"/>
              </a:rPr>
              <a:t>.</a:t>
            </a:r>
            <a:endParaRPr/>
          </a:p>
        </p:txBody>
      </p:sp>
      <p:sp>
        <p:nvSpPr>
          <p:cNvPr id="516" name="Google Shape;516;p43"/>
          <p:cNvSpPr txBox="1"/>
          <p:nvPr/>
        </p:nvSpPr>
        <p:spPr>
          <a:xfrm>
            <a:off x="603132" y="2881460"/>
            <a:ext cx="5814883" cy="55778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03851"/>
              </a:buClr>
              <a:buSzPts val="2520"/>
              <a:buFont typeface="Noto Sans Symbols"/>
              <a:buNone/>
            </a:pPr>
            <a:r>
              <a:rPr lang="en-US" sz="2800">
                <a:solidFill>
                  <a:srgbClr val="103851"/>
                </a:solidFill>
                <a:latin typeface="Quattrocento Sans"/>
                <a:ea typeface="Quattrocento Sans"/>
                <a:cs typeface="Quattrocento Sans"/>
                <a:sym typeface="Quattrocento Sans"/>
              </a:rPr>
              <a:t>Over/Under/Lack of Representation</a:t>
            </a:r>
            <a:endParaRPr/>
          </a:p>
        </p:txBody>
      </p:sp>
      <p:sp>
        <p:nvSpPr>
          <p:cNvPr id="517" name="Google Shape;517;p43"/>
          <p:cNvSpPr txBox="1"/>
          <p:nvPr/>
        </p:nvSpPr>
        <p:spPr>
          <a:xfrm>
            <a:off x="6768519" y="2913396"/>
            <a:ext cx="5194770" cy="5533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03851"/>
              </a:buClr>
              <a:buSzPts val="2520"/>
              <a:buFont typeface="Noto Sans Symbols"/>
              <a:buNone/>
            </a:pPr>
            <a:r>
              <a:rPr lang="en-US" sz="2800">
                <a:solidFill>
                  <a:srgbClr val="103851"/>
                </a:solidFill>
                <a:latin typeface="Quattrocento Sans"/>
                <a:ea typeface="Quattrocento Sans"/>
                <a:cs typeface="Quattrocento Sans"/>
                <a:sym typeface="Quattrocento Sans"/>
              </a:rPr>
              <a:t>Data Analysis dashboard</a:t>
            </a:r>
            <a:endParaRPr/>
          </a:p>
        </p:txBody>
      </p:sp>
      <p:pic>
        <p:nvPicPr>
          <p:cNvPr descr="Balls balancing" id="518" name="Google Shape;518;p43"/>
          <p:cNvPicPr preferRelativeResize="0"/>
          <p:nvPr/>
        </p:nvPicPr>
        <p:blipFill rotWithShape="1">
          <a:blip r:embed="rId3">
            <a:alphaModFix/>
          </a:blip>
          <a:srcRect b="0" l="0" r="0" t="0"/>
          <a:stretch/>
        </p:blipFill>
        <p:spPr>
          <a:xfrm>
            <a:off x="738317" y="3697648"/>
            <a:ext cx="4995005" cy="2645697"/>
          </a:xfrm>
          <a:prstGeom prst="rect">
            <a:avLst/>
          </a:prstGeom>
          <a:noFill/>
          <a:ln>
            <a:noFill/>
          </a:ln>
        </p:spPr>
      </p:pic>
      <p:pic>
        <p:nvPicPr>
          <p:cNvPr descr="A picture containing screenshot, text, diagram, rectangle&#10;&#10;Description automatically generated" id="519" name="Google Shape;519;p43"/>
          <p:cNvPicPr preferRelativeResize="0"/>
          <p:nvPr/>
        </p:nvPicPr>
        <p:blipFill rotWithShape="1">
          <a:blip r:embed="rId4">
            <a:alphaModFix/>
          </a:blip>
          <a:srcRect b="0" l="0" r="0" t="0"/>
          <a:stretch/>
        </p:blipFill>
        <p:spPr>
          <a:xfrm>
            <a:off x="6745801" y="3667917"/>
            <a:ext cx="4826000" cy="26754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4"/>
          <p:cNvSpPr txBox="1"/>
          <p:nvPr>
            <p:ph type="title"/>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3"/>
              </a:buClr>
              <a:buSzPts val="3600"/>
              <a:buFont typeface="Quattrocento Sans"/>
              <a:buNone/>
            </a:pPr>
            <a:r>
              <a:rPr b="0" i="0" lang="en-US" sz="3600" u="none" cap="none" strike="noStrike">
                <a:solidFill>
                  <a:schemeClr val="accent3"/>
                </a:solidFill>
                <a:latin typeface="Quattrocento Sans"/>
                <a:ea typeface="Quattrocento Sans"/>
                <a:cs typeface="Quattrocento Sans"/>
                <a:sym typeface="Quattrocento Sans"/>
              </a:rPr>
              <a:t>Task: </a:t>
            </a:r>
            <a:r>
              <a:rPr b="0" i="0" lang="en-US" sz="3600" u="none" cap="none" strike="noStrike">
                <a:solidFill>
                  <a:srgbClr val="2A446F"/>
                </a:solidFill>
                <a:latin typeface="Quattrocento Sans"/>
                <a:ea typeface="Quattrocento Sans"/>
                <a:cs typeface="Quattrocento Sans"/>
                <a:sym typeface="Quattrocento Sans"/>
              </a:rPr>
              <a:t>Explain and interpret a model</a:t>
            </a:r>
            <a:endParaRPr/>
          </a:p>
        </p:txBody>
      </p:sp>
      <p:sp>
        <p:nvSpPr>
          <p:cNvPr id="526" name="Google Shape;526;p44"/>
          <p:cNvSpPr txBox="1"/>
          <p:nvPr>
            <p:ph idx="1" type="body"/>
          </p:nvPr>
        </p:nvSpPr>
        <p:spPr>
          <a:xfrm>
            <a:off x="584200" y="1435100"/>
            <a:ext cx="11018838" cy="8534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2520"/>
              <a:buFont typeface="Noto Sans Symbols"/>
              <a:buNone/>
            </a:pPr>
            <a:r>
              <a:rPr lang="en-US" sz="2800">
                <a:solidFill>
                  <a:schemeClr val="dk1"/>
                </a:solidFill>
              </a:rPr>
              <a:t>Assessing a model isn't just about understanding how accurately it can make a prediction, but also why it made the prediction.</a:t>
            </a:r>
            <a:endParaRPr/>
          </a:p>
        </p:txBody>
      </p:sp>
      <p:sp>
        <p:nvSpPr>
          <p:cNvPr id="527" name="Google Shape;527;p44"/>
          <p:cNvSpPr/>
          <p:nvPr/>
        </p:nvSpPr>
        <p:spPr>
          <a:xfrm>
            <a:off x="566975" y="2544573"/>
            <a:ext cx="10972800" cy="1133856"/>
          </a:xfrm>
          <a:prstGeom prst="rect">
            <a:avLst/>
          </a:prstGeom>
          <a:noFill/>
          <a:ln>
            <a:noFill/>
          </a:ln>
        </p:spPr>
        <p:txBody>
          <a:bodyPr anchorCtr="0" anchor="ctr" bIns="45700" lIns="91425" spcFirstLastPara="1" rIns="91425" wrap="square" tIns="45700">
            <a:noAutofit/>
          </a:bodyPr>
          <a:lstStyle/>
          <a:p>
            <a:pPr indent="-365760" lvl="0" marL="635000" marR="0" rtl="0" algn="l">
              <a:spcBef>
                <a:spcPts val="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Model debugging: Why did my model make this mistake? How can I improve my model?</a:t>
            </a:r>
            <a:endParaRPr/>
          </a:p>
          <a:p>
            <a:pPr indent="-365760" lvl="0" marL="635000" marR="0" rtl="0" algn="l">
              <a:spcBef>
                <a:spcPts val="72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Human-AI collaboration: How can I understand and trust the model's decisions?</a:t>
            </a:r>
            <a:endParaRPr/>
          </a:p>
          <a:p>
            <a:pPr indent="-365760" lvl="0" marL="635000" marR="0" rtl="0" algn="l">
              <a:spcBef>
                <a:spcPts val="72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Regulatory compliance: Does my model satisfy legal requirements?</a:t>
            </a:r>
            <a:endParaRPr/>
          </a:p>
        </p:txBody>
      </p:sp>
      <p:pic>
        <p:nvPicPr>
          <p:cNvPr descr="A black cube with a blue magnifying glass&#10;&#10;Description automatically generated with medium confidence" id="528" name="Google Shape;528;p44"/>
          <p:cNvPicPr preferRelativeResize="0"/>
          <p:nvPr/>
        </p:nvPicPr>
        <p:blipFill rotWithShape="1">
          <a:blip r:embed="rId3">
            <a:alphaModFix/>
          </a:blip>
          <a:srcRect b="0" l="0" r="0" t="0"/>
          <a:stretch/>
        </p:blipFill>
        <p:spPr>
          <a:xfrm>
            <a:off x="838200" y="4973425"/>
            <a:ext cx="3266683" cy="1458612"/>
          </a:xfrm>
          <a:prstGeom prst="rect">
            <a:avLst/>
          </a:prstGeom>
          <a:noFill/>
          <a:ln>
            <a:noFill/>
          </a:ln>
        </p:spPr>
      </p:pic>
      <p:pic>
        <p:nvPicPr>
          <p:cNvPr descr="A screenshot of a graph&#10;&#10;Description automatically generated with low confidence" id="529" name="Google Shape;529;p44"/>
          <p:cNvPicPr preferRelativeResize="0"/>
          <p:nvPr/>
        </p:nvPicPr>
        <p:blipFill rotWithShape="1">
          <a:blip r:embed="rId4">
            <a:alphaModFix/>
          </a:blip>
          <a:srcRect b="0" l="0" r="0" t="0"/>
          <a:stretch/>
        </p:blipFill>
        <p:spPr>
          <a:xfrm>
            <a:off x="6553200" y="4648200"/>
            <a:ext cx="3906838" cy="1923408"/>
          </a:xfrm>
          <a:prstGeom prst="rect">
            <a:avLst/>
          </a:prstGeom>
          <a:noFill/>
          <a:ln>
            <a:noFill/>
          </a:ln>
        </p:spPr>
      </p:pic>
      <p:sp>
        <p:nvSpPr>
          <p:cNvPr id="530" name="Google Shape;530;p44"/>
          <p:cNvSpPr txBox="1"/>
          <p:nvPr/>
        </p:nvSpPr>
        <p:spPr>
          <a:xfrm>
            <a:off x="533400" y="4047035"/>
            <a:ext cx="5194769" cy="55778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03851"/>
              </a:buClr>
              <a:buSzPts val="2160"/>
              <a:buFont typeface="Noto Sans Symbols"/>
              <a:buNone/>
            </a:pPr>
            <a:r>
              <a:rPr lang="en-US" sz="2400">
                <a:solidFill>
                  <a:srgbClr val="103851"/>
                </a:solidFill>
                <a:latin typeface="Quattrocento Sans"/>
                <a:ea typeface="Quattrocento Sans"/>
                <a:cs typeface="Quattrocento Sans"/>
                <a:sym typeface="Quattrocento Sans"/>
              </a:rPr>
              <a:t>Blackbox – hard to understand</a:t>
            </a:r>
            <a:endParaRPr/>
          </a:p>
        </p:txBody>
      </p:sp>
      <p:sp>
        <p:nvSpPr>
          <p:cNvPr id="531" name="Google Shape;531;p44"/>
          <p:cNvSpPr txBox="1"/>
          <p:nvPr/>
        </p:nvSpPr>
        <p:spPr>
          <a:xfrm>
            <a:off x="6463833" y="4083790"/>
            <a:ext cx="5194767" cy="55778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03851"/>
              </a:buClr>
              <a:buSzPts val="2160"/>
              <a:buFont typeface="Noto Sans Symbols"/>
              <a:buNone/>
            </a:pPr>
            <a:r>
              <a:rPr lang="en-US" sz="2400">
                <a:solidFill>
                  <a:srgbClr val="103851"/>
                </a:solidFill>
                <a:latin typeface="Quattrocento Sans"/>
                <a:ea typeface="Quattrocento Sans"/>
                <a:cs typeface="Quattrocento Sans"/>
                <a:sym typeface="Quattrocento Sans"/>
              </a:rPr>
              <a:t>Explain model behavior - dashboard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grpSp>
        <p:nvGrpSpPr>
          <p:cNvPr id="537" name="Google Shape;537;p45"/>
          <p:cNvGrpSpPr/>
          <p:nvPr/>
        </p:nvGrpSpPr>
        <p:grpSpPr>
          <a:xfrm>
            <a:off x="762000" y="686450"/>
            <a:ext cx="8077200" cy="5327978"/>
            <a:chOff x="0" y="650"/>
            <a:chExt cx="8077200" cy="5327978"/>
          </a:xfrm>
        </p:grpSpPr>
        <p:cxnSp>
          <p:nvCxnSpPr>
            <p:cNvPr id="538" name="Google Shape;538;p45"/>
            <p:cNvCxnSpPr/>
            <p:nvPr/>
          </p:nvCxnSpPr>
          <p:spPr>
            <a:xfrm>
              <a:off x="0" y="650"/>
              <a:ext cx="8077200" cy="0"/>
            </a:xfrm>
            <a:prstGeom prst="straightConnector1">
              <a:avLst/>
            </a:prstGeom>
            <a:solidFill>
              <a:srgbClr val="C73CCB"/>
            </a:solidFill>
            <a:ln cap="flat" cmpd="sng" w="10775">
              <a:solidFill>
                <a:srgbClr val="C73CCB"/>
              </a:solidFill>
              <a:prstDash val="solid"/>
              <a:round/>
              <a:headEnd len="sm" w="sm" type="none"/>
              <a:tailEnd len="sm" w="sm" type="none"/>
            </a:ln>
          </p:spPr>
        </p:cxnSp>
        <p:sp>
          <p:nvSpPr>
            <p:cNvPr id="539" name="Google Shape;539;p45"/>
            <p:cNvSpPr/>
            <p:nvPr/>
          </p:nvSpPr>
          <p:spPr>
            <a:xfrm>
              <a:off x="0" y="650"/>
              <a:ext cx="80772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txBox="1"/>
            <p:nvPr/>
          </p:nvSpPr>
          <p:spPr>
            <a:xfrm>
              <a:off x="0" y="650"/>
              <a:ext cx="80772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1 | Prepare The Lab – Launch &amp; Run Notebooks Early</a:t>
              </a:r>
              <a:endParaRPr/>
            </a:p>
          </p:txBody>
        </p:sp>
        <p:cxnSp>
          <p:nvCxnSpPr>
            <p:cNvPr id="541" name="Google Shape;541;p45"/>
            <p:cNvCxnSpPr/>
            <p:nvPr/>
          </p:nvCxnSpPr>
          <p:spPr>
            <a:xfrm>
              <a:off x="0" y="592648"/>
              <a:ext cx="8077200" cy="0"/>
            </a:xfrm>
            <a:prstGeom prst="straightConnector1">
              <a:avLst/>
            </a:prstGeom>
            <a:solidFill>
              <a:srgbClr val="AB30D0"/>
            </a:solidFill>
            <a:ln cap="flat" cmpd="sng" w="10775">
              <a:solidFill>
                <a:srgbClr val="AB30D0"/>
              </a:solidFill>
              <a:prstDash val="solid"/>
              <a:round/>
              <a:headEnd len="sm" w="sm" type="none"/>
              <a:tailEnd len="sm" w="sm" type="none"/>
            </a:ln>
          </p:spPr>
        </p:cxnSp>
        <p:sp>
          <p:nvSpPr>
            <p:cNvPr id="542" name="Google Shape;542;p45"/>
            <p:cNvSpPr/>
            <p:nvPr/>
          </p:nvSpPr>
          <p:spPr>
            <a:xfrm>
              <a:off x="0" y="592648"/>
              <a:ext cx="80772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txBox="1"/>
            <p:nvPr/>
          </p:nvSpPr>
          <p:spPr>
            <a:xfrm>
              <a:off x="0" y="592648"/>
              <a:ext cx="80772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2 | What is a Responsible AI Dashboard?</a:t>
              </a:r>
              <a:endParaRPr/>
            </a:p>
          </p:txBody>
        </p:sp>
        <p:cxnSp>
          <p:nvCxnSpPr>
            <p:cNvPr id="544" name="Google Shape;544;p45"/>
            <p:cNvCxnSpPr/>
            <p:nvPr/>
          </p:nvCxnSpPr>
          <p:spPr>
            <a:xfrm>
              <a:off x="0" y="1184645"/>
              <a:ext cx="8077200" cy="0"/>
            </a:xfrm>
            <a:prstGeom prst="straightConnector1">
              <a:avLst/>
            </a:prstGeom>
            <a:solidFill>
              <a:srgbClr val="8B27D2"/>
            </a:solidFill>
            <a:ln cap="flat" cmpd="sng" w="10775">
              <a:solidFill>
                <a:srgbClr val="8B27D2"/>
              </a:solidFill>
              <a:prstDash val="solid"/>
              <a:round/>
              <a:headEnd len="sm" w="sm" type="none"/>
              <a:tailEnd len="sm" w="sm" type="none"/>
            </a:ln>
          </p:spPr>
        </p:cxnSp>
        <p:sp>
          <p:nvSpPr>
            <p:cNvPr id="545" name="Google Shape;545;p45"/>
            <p:cNvSpPr/>
            <p:nvPr/>
          </p:nvSpPr>
          <p:spPr>
            <a:xfrm>
              <a:off x="0" y="1184645"/>
              <a:ext cx="80772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txBox="1"/>
            <p:nvPr/>
          </p:nvSpPr>
          <p:spPr>
            <a:xfrm>
              <a:off x="0" y="1184645"/>
              <a:ext cx="80772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3 | Error Analysis On A Model</a:t>
              </a:r>
              <a:endParaRPr/>
            </a:p>
          </p:txBody>
        </p:sp>
        <p:cxnSp>
          <p:nvCxnSpPr>
            <p:cNvPr id="547" name="Google Shape;547;p45"/>
            <p:cNvCxnSpPr/>
            <p:nvPr/>
          </p:nvCxnSpPr>
          <p:spPr>
            <a:xfrm>
              <a:off x="0" y="1776643"/>
              <a:ext cx="8077200" cy="0"/>
            </a:xfrm>
            <a:prstGeom prst="straightConnector1">
              <a:avLst/>
            </a:prstGeom>
            <a:solidFill>
              <a:srgbClr val="661FD4"/>
            </a:solidFill>
            <a:ln cap="flat" cmpd="sng" w="10775">
              <a:solidFill>
                <a:srgbClr val="661FD4"/>
              </a:solidFill>
              <a:prstDash val="solid"/>
              <a:round/>
              <a:headEnd len="sm" w="sm" type="none"/>
              <a:tailEnd len="sm" w="sm" type="none"/>
            </a:ln>
          </p:spPr>
        </p:cxnSp>
        <p:sp>
          <p:nvSpPr>
            <p:cNvPr id="548" name="Google Shape;548;p45"/>
            <p:cNvSpPr/>
            <p:nvPr/>
          </p:nvSpPr>
          <p:spPr>
            <a:xfrm>
              <a:off x="0" y="1776643"/>
              <a:ext cx="80772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txBox="1"/>
            <p:nvPr/>
          </p:nvSpPr>
          <p:spPr>
            <a:xfrm>
              <a:off x="0" y="1776643"/>
              <a:ext cx="80772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4 | Find Model Performance Inconsistencies</a:t>
              </a:r>
              <a:endParaRPr/>
            </a:p>
          </p:txBody>
        </p:sp>
        <p:cxnSp>
          <p:nvCxnSpPr>
            <p:cNvPr id="550" name="Google Shape;550;p45"/>
            <p:cNvCxnSpPr/>
            <p:nvPr/>
          </p:nvCxnSpPr>
          <p:spPr>
            <a:xfrm>
              <a:off x="0" y="2368641"/>
              <a:ext cx="8077200" cy="0"/>
            </a:xfrm>
            <a:prstGeom prst="straightConnector1">
              <a:avLst/>
            </a:prstGeom>
            <a:solidFill>
              <a:srgbClr val="3E19D3"/>
            </a:solidFill>
            <a:ln cap="flat" cmpd="sng" w="10775">
              <a:solidFill>
                <a:srgbClr val="3E19D3"/>
              </a:solidFill>
              <a:prstDash val="solid"/>
              <a:round/>
              <a:headEnd len="sm" w="sm" type="none"/>
              <a:tailEnd len="sm" w="sm" type="none"/>
            </a:ln>
          </p:spPr>
        </p:cxnSp>
        <p:sp>
          <p:nvSpPr>
            <p:cNvPr id="551" name="Google Shape;551;p45"/>
            <p:cNvSpPr/>
            <p:nvPr/>
          </p:nvSpPr>
          <p:spPr>
            <a:xfrm>
              <a:off x="0" y="2368641"/>
              <a:ext cx="80772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txBox="1"/>
            <p:nvPr/>
          </p:nvSpPr>
          <p:spPr>
            <a:xfrm>
              <a:off x="0" y="2368641"/>
              <a:ext cx="80772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5 | Expose Data Biases</a:t>
              </a:r>
              <a:endParaRPr/>
            </a:p>
          </p:txBody>
        </p:sp>
        <p:cxnSp>
          <p:nvCxnSpPr>
            <p:cNvPr id="553" name="Google Shape;553;p45"/>
            <p:cNvCxnSpPr/>
            <p:nvPr/>
          </p:nvCxnSpPr>
          <p:spPr>
            <a:xfrm>
              <a:off x="0" y="2960638"/>
              <a:ext cx="8077200" cy="0"/>
            </a:xfrm>
            <a:prstGeom prst="straightConnector1">
              <a:avLst/>
            </a:prstGeom>
            <a:solidFill>
              <a:srgbClr val="1411D4"/>
            </a:solidFill>
            <a:ln cap="flat" cmpd="sng" w="10775">
              <a:solidFill>
                <a:srgbClr val="1411D4"/>
              </a:solidFill>
              <a:prstDash val="solid"/>
              <a:round/>
              <a:headEnd len="sm" w="sm" type="none"/>
              <a:tailEnd len="sm" w="sm" type="none"/>
            </a:ln>
          </p:spPr>
        </p:cxnSp>
        <p:sp>
          <p:nvSpPr>
            <p:cNvPr id="554" name="Google Shape;554;p45"/>
            <p:cNvSpPr/>
            <p:nvPr/>
          </p:nvSpPr>
          <p:spPr>
            <a:xfrm>
              <a:off x="0" y="2960638"/>
              <a:ext cx="80772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txBox="1"/>
            <p:nvPr/>
          </p:nvSpPr>
          <p:spPr>
            <a:xfrm>
              <a:off x="0" y="2960638"/>
              <a:ext cx="80772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6 | Explain &amp; Interpret Model</a:t>
              </a:r>
              <a:endParaRPr/>
            </a:p>
          </p:txBody>
        </p:sp>
        <p:cxnSp>
          <p:nvCxnSpPr>
            <p:cNvPr id="556" name="Google Shape;556;p45"/>
            <p:cNvCxnSpPr/>
            <p:nvPr/>
          </p:nvCxnSpPr>
          <p:spPr>
            <a:xfrm>
              <a:off x="0" y="3552636"/>
              <a:ext cx="8077200" cy="0"/>
            </a:xfrm>
            <a:prstGeom prst="straightConnector1">
              <a:avLst/>
            </a:prstGeom>
            <a:solidFill>
              <a:srgbClr val="0B31D3"/>
            </a:solidFill>
            <a:ln cap="flat" cmpd="sng" w="10775">
              <a:solidFill>
                <a:srgbClr val="0B31D3"/>
              </a:solidFill>
              <a:prstDash val="solid"/>
              <a:round/>
              <a:headEnd len="sm" w="sm" type="none"/>
              <a:tailEnd len="sm" w="sm" type="none"/>
            </a:ln>
          </p:spPr>
        </p:cxnSp>
        <p:sp>
          <p:nvSpPr>
            <p:cNvPr id="557" name="Google Shape;557;p45"/>
            <p:cNvSpPr/>
            <p:nvPr/>
          </p:nvSpPr>
          <p:spPr>
            <a:xfrm>
              <a:off x="0" y="3552636"/>
              <a:ext cx="80772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txBox="1"/>
            <p:nvPr/>
          </p:nvSpPr>
          <p:spPr>
            <a:xfrm>
              <a:off x="0" y="3552636"/>
              <a:ext cx="80772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400"/>
                <a:buFont typeface="Arial"/>
                <a:buNone/>
              </a:pPr>
              <a:r>
                <a:rPr b="1" i="0" lang="en-US" sz="2400">
                  <a:solidFill>
                    <a:schemeClr val="accent2"/>
                  </a:solidFill>
                  <a:latin typeface="Quattrocento Sans"/>
                  <a:ea typeface="Quattrocento Sans"/>
                  <a:cs typeface="Quattrocento Sans"/>
                  <a:sym typeface="Quattrocento Sans"/>
                </a:rPr>
                <a:t>7 | Complete Exercises – Prioritize Dashboard Section</a:t>
              </a:r>
              <a:endParaRPr/>
            </a:p>
          </p:txBody>
        </p:sp>
        <p:cxnSp>
          <p:nvCxnSpPr>
            <p:cNvPr id="559" name="Google Shape;559;p45"/>
            <p:cNvCxnSpPr/>
            <p:nvPr/>
          </p:nvCxnSpPr>
          <p:spPr>
            <a:xfrm>
              <a:off x="0" y="4144634"/>
              <a:ext cx="8077200" cy="0"/>
            </a:xfrm>
            <a:prstGeom prst="straightConnector1">
              <a:avLst/>
            </a:prstGeom>
            <a:solidFill>
              <a:srgbClr val="0653D2"/>
            </a:solidFill>
            <a:ln cap="flat" cmpd="sng" w="10775">
              <a:solidFill>
                <a:srgbClr val="0653D2"/>
              </a:solidFill>
              <a:prstDash val="solid"/>
              <a:round/>
              <a:headEnd len="sm" w="sm" type="none"/>
              <a:tailEnd len="sm" w="sm" type="none"/>
            </a:ln>
          </p:spPr>
        </p:cxnSp>
        <p:sp>
          <p:nvSpPr>
            <p:cNvPr id="560" name="Google Shape;560;p45"/>
            <p:cNvSpPr/>
            <p:nvPr/>
          </p:nvSpPr>
          <p:spPr>
            <a:xfrm>
              <a:off x="0" y="4144634"/>
              <a:ext cx="80772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txBox="1"/>
            <p:nvPr/>
          </p:nvSpPr>
          <p:spPr>
            <a:xfrm>
              <a:off x="0" y="4144634"/>
              <a:ext cx="80772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8 | Knowledge Check</a:t>
              </a:r>
              <a:endParaRPr/>
            </a:p>
          </p:txBody>
        </p:sp>
        <p:cxnSp>
          <p:nvCxnSpPr>
            <p:cNvPr id="562" name="Google Shape;562;p45"/>
            <p:cNvCxnSpPr/>
            <p:nvPr/>
          </p:nvCxnSpPr>
          <p:spPr>
            <a:xfrm>
              <a:off x="0" y="4736631"/>
              <a:ext cx="8077200" cy="0"/>
            </a:xfrm>
            <a:prstGeom prst="straightConnector1">
              <a:avLst/>
            </a:prstGeom>
            <a:solidFill>
              <a:srgbClr val="0076D1"/>
            </a:solidFill>
            <a:ln cap="flat" cmpd="sng" w="10775">
              <a:solidFill>
                <a:srgbClr val="0076D1"/>
              </a:solidFill>
              <a:prstDash val="solid"/>
              <a:round/>
              <a:headEnd len="sm" w="sm" type="none"/>
              <a:tailEnd len="sm" w="sm" type="none"/>
            </a:ln>
          </p:spPr>
        </p:cxnSp>
        <p:sp>
          <p:nvSpPr>
            <p:cNvPr id="563" name="Google Shape;563;p45"/>
            <p:cNvSpPr/>
            <p:nvPr/>
          </p:nvSpPr>
          <p:spPr>
            <a:xfrm>
              <a:off x="0" y="4736631"/>
              <a:ext cx="80772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txBox="1"/>
            <p:nvPr/>
          </p:nvSpPr>
          <p:spPr>
            <a:xfrm>
              <a:off x="0" y="4736631"/>
              <a:ext cx="80772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9 | Summary</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6"/>
          <p:cNvSpPr txBox="1"/>
          <p:nvPr>
            <p:ph type="title"/>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Lab Exercise: What We Will Do Today</a:t>
            </a:r>
            <a:endParaRPr/>
          </a:p>
        </p:txBody>
      </p:sp>
      <p:pic>
        <p:nvPicPr>
          <p:cNvPr descr="Blueprint with solid fill" id="571" name="Google Shape;571;p46"/>
          <p:cNvPicPr preferRelativeResize="0"/>
          <p:nvPr/>
        </p:nvPicPr>
        <p:blipFill rotWithShape="1">
          <a:blip r:embed="rId3">
            <a:alphaModFix/>
          </a:blip>
          <a:srcRect b="0" l="0" r="0" t="0"/>
          <a:stretch/>
        </p:blipFill>
        <p:spPr>
          <a:xfrm>
            <a:off x="6570764" y="3286209"/>
            <a:ext cx="1511521" cy="1511521"/>
          </a:xfrm>
          <a:prstGeom prst="rect">
            <a:avLst/>
          </a:prstGeom>
          <a:noFill/>
          <a:ln>
            <a:noFill/>
          </a:ln>
        </p:spPr>
      </p:pic>
      <p:pic>
        <p:nvPicPr>
          <p:cNvPr descr="Folder Search with solid fill" id="572" name="Google Shape;572;p46"/>
          <p:cNvPicPr preferRelativeResize="0"/>
          <p:nvPr/>
        </p:nvPicPr>
        <p:blipFill rotWithShape="1">
          <a:blip r:embed="rId4">
            <a:alphaModFix/>
          </a:blip>
          <a:srcRect b="0" l="0" r="0" t="0"/>
          <a:stretch/>
        </p:blipFill>
        <p:spPr>
          <a:xfrm>
            <a:off x="588263" y="1664224"/>
            <a:ext cx="1728892" cy="1728892"/>
          </a:xfrm>
          <a:prstGeom prst="rect">
            <a:avLst/>
          </a:prstGeom>
          <a:noFill/>
          <a:ln>
            <a:noFill/>
          </a:ln>
        </p:spPr>
      </p:pic>
      <p:pic>
        <p:nvPicPr>
          <p:cNvPr descr="Pandemic exponential curve bar graph with solid fill" id="573" name="Google Shape;573;p46"/>
          <p:cNvPicPr preferRelativeResize="0"/>
          <p:nvPr/>
        </p:nvPicPr>
        <p:blipFill rotWithShape="1">
          <a:blip r:embed="rId5">
            <a:alphaModFix/>
          </a:blip>
          <a:srcRect b="0" l="0" r="0" t="0"/>
          <a:stretch/>
        </p:blipFill>
        <p:spPr>
          <a:xfrm>
            <a:off x="6623045" y="1881595"/>
            <a:ext cx="1511521" cy="1511521"/>
          </a:xfrm>
          <a:prstGeom prst="rect">
            <a:avLst/>
          </a:prstGeom>
          <a:noFill/>
          <a:ln>
            <a:noFill/>
          </a:ln>
        </p:spPr>
      </p:pic>
      <p:sp>
        <p:nvSpPr>
          <p:cNvPr id="574" name="Google Shape;574;p46"/>
          <p:cNvSpPr txBox="1"/>
          <p:nvPr/>
        </p:nvSpPr>
        <p:spPr>
          <a:xfrm>
            <a:off x="2460694" y="3520301"/>
            <a:ext cx="272090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A5A5A5"/>
                </a:solidFill>
                <a:latin typeface="Quattrocento Sans"/>
                <a:ea typeface="Quattrocento Sans"/>
                <a:cs typeface="Quattrocento Sans"/>
                <a:sym typeface="Quattrocento Sans"/>
              </a:rPr>
              <a:t>Create AML Workspace &amp; register model in </a:t>
            </a:r>
            <a:r>
              <a:rPr b="1" lang="en-US" sz="1800">
                <a:solidFill>
                  <a:srgbClr val="A5A5A5"/>
                </a:solidFill>
                <a:latin typeface="Quattrocento Sans"/>
                <a:ea typeface="Quattrocento Sans"/>
                <a:cs typeface="Quattrocento Sans"/>
                <a:sym typeface="Quattrocento Sans"/>
              </a:rPr>
              <a:t>Azure ML Studio </a:t>
            </a:r>
            <a:r>
              <a:rPr lang="en-US" sz="1800">
                <a:solidFill>
                  <a:srgbClr val="A5A5A5"/>
                </a:solidFill>
                <a:latin typeface="Quattrocento Sans"/>
                <a:ea typeface="Quattrocento Sans"/>
                <a:cs typeface="Quattrocento Sans"/>
                <a:sym typeface="Quattrocento Sans"/>
              </a:rPr>
              <a:t>for use</a:t>
            </a:r>
            <a:endParaRPr/>
          </a:p>
        </p:txBody>
      </p:sp>
      <p:pic>
        <p:nvPicPr>
          <p:cNvPr descr="Illustrator with solid fill" id="575" name="Google Shape;575;p46"/>
          <p:cNvPicPr preferRelativeResize="0"/>
          <p:nvPr/>
        </p:nvPicPr>
        <p:blipFill rotWithShape="1">
          <a:blip r:embed="rId6">
            <a:alphaModFix/>
          </a:blip>
          <a:srcRect b="0" l="0" r="0" t="0"/>
          <a:stretch/>
        </p:blipFill>
        <p:spPr>
          <a:xfrm>
            <a:off x="641566" y="3230827"/>
            <a:ext cx="1622286" cy="1622286"/>
          </a:xfrm>
          <a:prstGeom prst="rect">
            <a:avLst/>
          </a:prstGeom>
          <a:noFill/>
          <a:ln>
            <a:noFill/>
          </a:ln>
        </p:spPr>
      </p:pic>
      <p:sp>
        <p:nvSpPr>
          <p:cNvPr id="576" name="Google Shape;576;p46"/>
          <p:cNvSpPr txBox="1"/>
          <p:nvPr/>
        </p:nvSpPr>
        <p:spPr>
          <a:xfrm>
            <a:off x="770769" y="1326835"/>
            <a:ext cx="1492012" cy="307777"/>
          </a:xfrm>
          <a:prstGeom prst="rect">
            <a:avLst/>
          </a:prstGeom>
          <a:solidFill>
            <a:srgbClr val="A5A5A5"/>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1 </a:t>
            </a:r>
            <a:endParaRPr/>
          </a:p>
        </p:txBody>
      </p:sp>
      <p:sp>
        <p:nvSpPr>
          <p:cNvPr id="577" name="Google Shape;577;p46"/>
          <p:cNvSpPr txBox="1"/>
          <p:nvPr/>
        </p:nvSpPr>
        <p:spPr>
          <a:xfrm>
            <a:off x="6548993" y="1251278"/>
            <a:ext cx="1492012" cy="307777"/>
          </a:xfrm>
          <a:prstGeom prst="rect">
            <a:avLst/>
          </a:prstGeom>
          <a:solidFill>
            <a:srgbClr val="A5A5A5"/>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2 </a:t>
            </a:r>
            <a:endParaRPr/>
          </a:p>
        </p:txBody>
      </p:sp>
      <p:sp>
        <p:nvSpPr>
          <p:cNvPr id="578" name="Google Shape;578;p46"/>
          <p:cNvSpPr/>
          <p:nvPr/>
        </p:nvSpPr>
        <p:spPr>
          <a:xfrm>
            <a:off x="5867400" y="1251278"/>
            <a:ext cx="71203" cy="4997122"/>
          </a:xfrm>
          <a:prstGeom prst="rect">
            <a:avLst/>
          </a:prstGeom>
          <a:solidFill>
            <a:srgbClr val="7030A0"/>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79" name="Google Shape;579;p46"/>
          <p:cNvSpPr txBox="1"/>
          <p:nvPr>
            <p:ph idx="1" type="body"/>
          </p:nvPr>
        </p:nvSpPr>
        <p:spPr>
          <a:xfrm>
            <a:off x="641566" y="5417846"/>
            <a:ext cx="5142612" cy="8309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1620"/>
              <a:buFont typeface="Noto Sans Symbols"/>
              <a:buNone/>
            </a:pPr>
            <a:r>
              <a:rPr b="0" i="0" lang="en-US" sz="1800" u="none" cap="none" strike="noStrike">
                <a:solidFill>
                  <a:srgbClr val="A5A5A5"/>
                </a:solidFill>
                <a:latin typeface="Quattrocento Sans"/>
                <a:ea typeface="Quattrocento Sans"/>
                <a:cs typeface="Quattrocento Sans"/>
                <a:sym typeface="Quattrocento Sans"/>
              </a:rPr>
              <a:t>We’ll use a dataset of diabetes patient records to </a:t>
            </a:r>
            <a:r>
              <a:rPr b="1" i="0" lang="en-US" sz="1800" u="none" cap="none" strike="noStrike">
                <a:solidFill>
                  <a:srgbClr val="A5A5A5"/>
                </a:solidFill>
                <a:latin typeface="Quattrocento Sans"/>
                <a:ea typeface="Quattrocento Sans"/>
                <a:cs typeface="Quattrocento Sans"/>
                <a:sym typeface="Quattrocento Sans"/>
              </a:rPr>
              <a:t>build &amp; register a model </a:t>
            </a:r>
            <a:r>
              <a:rPr b="0" i="0" lang="en-US" sz="1800" u="none" cap="none" strike="noStrike">
                <a:solidFill>
                  <a:srgbClr val="A5A5A5"/>
                </a:solidFill>
                <a:latin typeface="Quattrocento Sans"/>
                <a:ea typeface="Quattrocento Sans"/>
                <a:cs typeface="Quattrocento Sans"/>
                <a:sym typeface="Quattrocento Sans"/>
              </a:rPr>
              <a:t>that predicts if a patient will be readmitted within 30 days of discharge.</a:t>
            </a:r>
            <a:endParaRPr b="0" i="0" sz="1800" u="none" cap="none" strike="noStrike">
              <a:solidFill>
                <a:srgbClr val="A5A5A5"/>
              </a:solidFill>
              <a:latin typeface="Quattrocento Sans"/>
              <a:ea typeface="Quattrocento Sans"/>
              <a:cs typeface="Quattrocento Sans"/>
              <a:sym typeface="Quattrocento Sans"/>
            </a:endParaRPr>
          </a:p>
        </p:txBody>
      </p:sp>
      <p:sp>
        <p:nvSpPr>
          <p:cNvPr id="580" name="Google Shape;580;p46"/>
          <p:cNvSpPr txBox="1"/>
          <p:nvPr/>
        </p:nvSpPr>
        <p:spPr>
          <a:xfrm>
            <a:off x="2460694" y="2032238"/>
            <a:ext cx="249159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A5A5A5"/>
                </a:solidFill>
                <a:latin typeface="Quattrocento Sans"/>
                <a:ea typeface="Quattrocento Sans"/>
                <a:cs typeface="Quattrocento Sans"/>
                <a:sym typeface="Quattrocento Sans"/>
              </a:rPr>
              <a:t>Build &amp; Train an ML Model for the </a:t>
            </a:r>
            <a:r>
              <a:rPr b="1" lang="en-US" sz="1800">
                <a:solidFill>
                  <a:srgbClr val="A5A5A5"/>
                </a:solidFill>
                <a:latin typeface="Quattrocento Sans"/>
                <a:ea typeface="Quattrocento Sans"/>
                <a:cs typeface="Quattrocento Sans"/>
                <a:sym typeface="Quattrocento Sans"/>
              </a:rPr>
              <a:t>UCI Diabetes Dataset</a:t>
            </a:r>
            <a:endParaRPr/>
          </a:p>
        </p:txBody>
      </p:sp>
      <p:sp>
        <p:nvSpPr>
          <p:cNvPr id="581" name="Google Shape;581;p46"/>
          <p:cNvSpPr txBox="1"/>
          <p:nvPr/>
        </p:nvSpPr>
        <p:spPr>
          <a:xfrm>
            <a:off x="8247374" y="3580304"/>
            <a:ext cx="330306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Quattrocento Sans"/>
                <a:ea typeface="Quattrocento Sans"/>
                <a:cs typeface="Quattrocento Sans"/>
                <a:sym typeface="Quattrocento Sans"/>
              </a:rPr>
              <a:t>Use the dashboard to </a:t>
            </a:r>
            <a:r>
              <a:rPr b="1" lang="en-US" sz="1800">
                <a:solidFill>
                  <a:srgbClr val="000000"/>
                </a:solidFill>
                <a:latin typeface="Quattrocento Sans"/>
                <a:ea typeface="Quattrocento Sans"/>
                <a:cs typeface="Quattrocento Sans"/>
                <a:sym typeface="Quattrocento Sans"/>
              </a:rPr>
              <a:t>debug the model</a:t>
            </a:r>
            <a:r>
              <a:rPr lang="en-US" sz="1800">
                <a:solidFill>
                  <a:srgbClr val="000000"/>
                </a:solidFill>
                <a:latin typeface="Quattrocento Sans"/>
                <a:ea typeface="Quattrocento Sans"/>
                <a:cs typeface="Quattrocento Sans"/>
                <a:sym typeface="Quattrocento Sans"/>
              </a:rPr>
              <a:t> using various tools, in an intuitive workflow.</a:t>
            </a:r>
            <a:endParaRPr/>
          </a:p>
        </p:txBody>
      </p:sp>
      <p:sp>
        <p:nvSpPr>
          <p:cNvPr id="582" name="Google Shape;582;p46"/>
          <p:cNvSpPr txBox="1"/>
          <p:nvPr/>
        </p:nvSpPr>
        <p:spPr>
          <a:xfrm>
            <a:off x="8217457" y="2067005"/>
            <a:ext cx="336289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A5A5A5"/>
                </a:solidFill>
                <a:latin typeface="Quattrocento Sans"/>
                <a:ea typeface="Quattrocento Sans"/>
                <a:cs typeface="Quattrocento Sans"/>
                <a:sym typeface="Quattrocento Sans"/>
              </a:rPr>
              <a:t>Create a </a:t>
            </a:r>
            <a:r>
              <a:rPr b="1" lang="en-US" sz="1800">
                <a:solidFill>
                  <a:srgbClr val="A5A5A5"/>
                </a:solidFill>
                <a:latin typeface="Quattrocento Sans"/>
                <a:ea typeface="Quattrocento Sans"/>
                <a:cs typeface="Quattrocento Sans"/>
                <a:sym typeface="Quattrocento Sans"/>
              </a:rPr>
              <a:t>Responsible AI Dashboard</a:t>
            </a:r>
            <a:r>
              <a:rPr lang="en-US" sz="1800">
                <a:solidFill>
                  <a:srgbClr val="A5A5A5"/>
                </a:solidFill>
                <a:latin typeface="Quattrocento Sans"/>
                <a:ea typeface="Quattrocento Sans"/>
                <a:cs typeface="Quattrocento Sans"/>
                <a:sym typeface="Quattrocento Sans"/>
              </a:rPr>
              <a:t> with specific components, for the model.</a:t>
            </a:r>
            <a:endParaRPr sz="1800">
              <a:solidFill>
                <a:srgbClr val="A5A5A5"/>
              </a:solidFill>
              <a:latin typeface="Calibri"/>
              <a:ea typeface="Calibri"/>
              <a:cs typeface="Calibri"/>
              <a:sym typeface="Calibri"/>
            </a:endParaRPr>
          </a:p>
        </p:txBody>
      </p:sp>
      <p:sp>
        <p:nvSpPr>
          <p:cNvPr id="583" name="Google Shape;583;p46"/>
          <p:cNvSpPr txBox="1"/>
          <p:nvPr/>
        </p:nvSpPr>
        <p:spPr>
          <a:xfrm>
            <a:off x="6407822" y="5368107"/>
            <a:ext cx="5142612" cy="8309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lang="en-US" sz="1800">
                <a:solidFill>
                  <a:schemeClr val="dk1"/>
                </a:solidFill>
                <a:latin typeface="Quattrocento Sans"/>
                <a:ea typeface="Quattrocento Sans"/>
                <a:cs typeface="Quattrocento Sans"/>
                <a:sym typeface="Quattrocento Sans"/>
              </a:rPr>
              <a:t>We’ll </a:t>
            </a:r>
            <a:r>
              <a:rPr b="1" lang="en-US" sz="1800">
                <a:solidFill>
                  <a:schemeClr val="accent3"/>
                </a:solidFill>
                <a:latin typeface="Quattrocento Sans"/>
                <a:ea typeface="Quattrocento Sans"/>
                <a:cs typeface="Quattrocento Sans"/>
                <a:sym typeface="Quattrocento Sans"/>
              </a:rPr>
              <a:t>assess model for responsible AI</a:t>
            </a:r>
            <a:r>
              <a:rPr lang="en-US" sz="1800">
                <a:solidFill>
                  <a:schemeClr val="dk1"/>
                </a:solidFill>
                <a:latin typeface="Quattrocento Sans"/>
                <a:ea typeface="Quattrocento Sans"/>
                <a:cs typeface="Quattrocento Sans"/>
                <a:sym typeface="Quattrocento Sans"/>
              </a:rPr>
              <a:t> practices by using the error analysis, model overview, data analysis &amp; feature analysis components for insights</a:t>
            </a:r>
            <a:endParaRPr/>
          </a:p>
        </p:txBody>
      </p:sp>
      <p:sp>
        <p:nvSpPr>
          <p:cNvPr id="584" name="Google Shape;584;p46"/>
          <p:cNvSpPr txBox="1"/>
          <p:nvPr/>
        </p:nvSpPr>
        <p:spPr>
          <a:xfrm>
            <a:off x="10668000" y="4382231"/>
            <a:ext cx="692497"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5400">
                <a:solidFill>
                  <a:schemeClr val="dk1"/>
                </a:solidFill>
                <a:latin typeface="Quattrocento Sans"/>
                <a:ea typeface="Quattrocento Sans"/>
                <a:cs typeface="Quattrocento Sans"/>
                <a:sym typeface="Quattrocento Sans"/>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7"/>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2"/>
              </a:buClr>
              <a:buSzPts val="3600"/>
              <a:buFont typeface="Quattrocento Sans"/>
              <a:buNone/>
            </a:pPr>
            <a:r>
              <a:rPr lang="en-US">
                <a:solidFill>
                  <a:schemeClr val="accent2"/>
                </a:solidFill>
              </a:rPr>
              <a:t>Stage 4 – </a:t>
            </a:r>
            <a:r>
              <a:rPr lang="en-US"/>
              <a:t>Debug Model Using The RAI Dashboard</a:t>
            </a:r>
            <a:endParaRPr/>
          </a:p>
        </p:txBody>
      </p:sp>
      <p:sp>
        <p:nvSpPr>
          <p:cNvPr id="591" name="Google Shape;591;p47"/>
          <p:cNvSpPr/>
          <p:nvPr/>
        </p:nvSpPr>
        <p:spPr>
          <a:xfrm>
            <a:off x="9465733" y="2023533"/>
            <a:ext cx="59267" cy="3970866"/>
          </a:xfrm>
          <a:prstGeom prst="rect">
            <a:avLst/>
          </a:prstGeom>
          <a:solidFill>
            <a:schemeClr val="accent3"/>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592" name="Google Shape;592;p47"/>
          <p:cNvSpPr txBox="1"/>
          <p:nvPr/>
        </p:nvSpPr>
        <p:spPr>
          <a:xfrm>
            <a:off x="2116667" y="6223403"/>
            <a:ext cx="7349066" cy="338554"/>
          </a:xfrm>
          <a:prstGeom prst="rect">
            <a:avLst/>
          </a:prstGeom>
          <a:noFill/>
          <a:ln>
            <a:noFill/>
          </a:ln>
        </p:spPr>
        <p:txBody>
          <a:bodyPr anchorCtr="0" anchor="t" bIns="45700" lIns="91425" spcFirstLastPara="1" rIns="91425" wrap="square" tIns="45700">
            <a:spAutoFit/>
          </a:bodyPr>
          <a:lstStyle/>
          <a:p>
            <a:pPr indent="0" lvl="1" marL="228600" marR="0" rtl="0" algn="r">
              <a:spcBef>
                <a:spcPts val="0"/>
              </a:spcBef>
              <a:spcAft>
                <a:spcPts val="0"/>
              </a:spcAft>
              <a:buNone/>
            </a:pPr>
            <a:r>
              <a:rPr b="1" i="0" lang="en-US" sz="1600" u="none" cap="none" strike="noStrike">
                <a:solidFill>
                  <a:schemeClr val="accent2"/>
                </a:solidFill>
                <a:latin typeface="Quattrocento Sans"/>
                <a:ea typeface="Quattrocento Sans"/>
                <a:cs typeface="Quattrocento Sans"/>
                <a:sym typeface="Quattrocento Sans"/>
              </a:rPr>
              <a:t>See Video | </a:t>
            </a:r>
            <a:r>
              <a:rPr b="1" i="0" lang="en-US" sz="1600" u="none" cap="none" strike="noStrike">
                <a:solidFill>
                  <a:srgbClr val="2A446F"/>
                </a:solidFill>
                <a:latin typeface="Quattrocento Sans"/>
                <a:ea typeface="Quattrocento Sans"/>
                <a:cs typeface="Quattrocento Sans"/>
                <a:sym typeface="Quattrocento Sans"/>
              </a:rPr>
              <a:t>https://aka.ms/rai-hub/raidashboard-module-walkthrough</a:t>
            </a:r>
            <a:endParaRPr b="1" i="0" sz="1600" u="none" cap="none" strike="noStrike">
              <a:solidFill>
                <a:srgbClr val="2A446F"/>
              </a:solidFill>
              <a:latin typeface="Quattrocento Sans"/>
              <a:ea typeface="Quattrocento Sans"/>
              <a:cs typeface="Quattrocento Sans"/>
              <a:sym typeface="Quattrocento Sans"/>
            </a:endParaRPr>
          </a:p>
        </p:txBody>
      </p:sp>
      <p:pic>
        <p:nvPicPr>
          <p:cNvPr id="593" name="Google Shape;593;p47"/>
          <p:cNvPicPr preferRelativeResize="0"/>
          <p:nvPr/>
        </p:nvPicPr>
        <p:blipFill rotWithShape="1">
          <a:blip r:embed="rId3">
            <a:alphaModFix/>
          </a:blip>
          <a:srcRect b="0" l="0" r="0" t="0"/>
          <a:stretch/>
        </p:blipFill>
        <p:spPr>
          <a:xfrm>
            <a:off x="9719731" y="4377556"/>
            <a:ext cx="2184401" cy="2184401"/>
          </a:xfrm>
          <a:prstGeom prst="rect">
            <a:avLst/>
          </a:prstGeom>
          <a:noFill/>
          <a:ln cap="flat" cmpd="sng" w="9525">
            <a:solidFill>
              <a:schemeClr val="dk1"/>
            </a:solidFill>
            <a:prstDash val="solid"/>
            <a:round/>
            <a:headEnd len="sm" w="sm" type="none"/>
            <a:tailEnd len="sm" w="sm" type="none"/>
          </a:ln>
        </p:spPr>
      </p:pic>
      <p:sp>
        <p:nvSpPr>
          <p:cNvPr id="594" name="Google Shape;594;p47"/>
          <p:cNvSpPr txBox="1"/>
          <p:nvPr/>
        </p:nvSpPr>
        <p:spPr>
          <a:xfrm>
            <a:off x="9752389" y="1376925"/>
            <a:ext cx="1863844" cy="307777"/>
          </a:xfrm>
          <a:prstGeom prst="rect">
            <a:avLst/>
          </a:prstGeom>
          <a:solidFill>
            <a:srgbClr val="2A446F"/>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Azure ML Studio</a:t>
            </a:r>
            <a:endParaRPr/>
          </a:p>
        </p:txBody>
      </p:sp>
      <p:sp>
        <p:nvSpPr>
          <p:cNvPr id="595" name="Google Shape;595;p47"/>
          <p:cNvSpPr txBox="1"/>
          <p:nvPr/>
        </p:nvSpPr>
        <p:spPr>
          <a:xfrm>
            <a:off x="9778515" y="1961701"/>
            <a:ext cx="21082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Minimize sidebar to see full dashboard</a:t>
            </a:r>
            <a:endParaRPr/>
          </a:p>
        </p:txBody>
      </p:sp>
      <p:sp>
        <p:nvSpPr>
          <p:cNvPr id="596" name="Google Shape;596;p47"/>
          <p:cNvSpPr txBox="1"/>
          <p:nvPr/>
        </p:nvSpPr>
        <p:spPr>
          <a:xfrm>
            <a:off x="9832943" y="2873055"/>
            <a:ext cx="21082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Walk through four dashboard tasks to debug model &amp; assess compliance</a:t>
            </a:r>
            <a:endParaRPr/>
          </a:p>
        </p:txBody>
      </p:sp>
      <p:pic>
        <p:nvPicPr>
          <p:cNvPr descr="A screenshot of a computer&#10;&#10;Description automatically generated" id="597" name="Google Shape;597;p47"/>
          <p:cNvPicPr preferRelativeResize="0"/>
          <p:nvPr/>
        </p:nvPicPr>
        <p:blipFill rotWithShape="1">
          <a:blip r:embed="rId4">
            <a:alphaModFix/>
          </a:blip>
          <a:srcRect b="0" l="0" r="0" t="0"/>
          <a:stretch/>
        </p:blipFill>
        <p:spPr>
          <a:xfrm>
            <a:off x="588263" y="1242957"/>
            <a:ext cx="8623955" cy="4762328"/>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8"/>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2"/>
              </a:buClr>
              <a:buSzPts val="3600"/>
              <a:buFont typeface="Quattrocento Sans"/>
              <a:buNone/>
            </a:pPr>
            <a:r>
              <a:rPr lang="en-US">
                <a:solidFill>
                  <a:schemeClr val="accent2"/>
                </a:solidFill>
              </a:rPr>
              <a:t>Task 1: </a:t>
            </a:r>
            <a:r>
              <a:rPr lang="en-US"/>
              <a:t>Error Analysis</a:t>
            </a:r>
            <a:endParaRPr/>
          </a:p>
        </p:txBody>
      </p:sp>
      <p:sp>
        <p:nvSpPr>
          <p:cNvPr id="604" name="Google Shape;604;p48"/>
          <p:cNvSpPr txBox="1"/>
          <p:nvPr/>
        </p:nvSpPr>
        <p:spPr>
          <a:xfrm>
            <a:off x="2116667" y="6223403"/>
            <a:ext cx="7349066" cy="338554"/>
          </a:xfrm>
          <a:prstGeom prst="rect">
            <a:avLst/>
          </a:prstGeom>
          <a:noFill/>
          <a:ln>
            <a:noFill/>
          </a:ln>
        </p:spPr>
        <p:txBody>
          <a:bodyPr anchorCtr="0" anchor="t" bIns="45700" lIns="91425" spcFirstLastPara="1" rIns="91425" wrap="square" tIns="45700">
            <a:spAutoFit/>
          </a:bodyPr>
          <a:lstStyle/>
          <a:p>
            <a:pPr indent="0" lvl="1" marL="228600" marR="0" rtl="0" algn="r">
              <a:spcBef>
                <a:spcPts val="0"/>
              </a:spcBef>
              <a:spcAft>
                <a:spcPts val="0"/>
              </a:spcAft>
              <a:buNone/>
            </a:pPr>
            <a:r>
              <a:rPr b="1" i="0" lang="en-US" sz="1600" u="none" cap="none" strike="noStrike">
                <a:solidFill>
                  <a:schemeClr val="accent2"/>
                </a:solidFill>
                <a:latin typeface="Quattrocento Sans"/>
                <a:ea typeface="Quattrocento Sans"/>
                <a:cs typeface="Quattrocento Sans"/>
                <a:sym typeface="Quattrocento Sans"/>
              </a:rPr>
              <a:t>See Video | </a:t>
            </a:r>
            <a:r>
              <a:rPr b="1" i="0" lang="en-US" sz="1600" u="none" cap="none" strike="noStrike">
                <a:solidFill>
                  <a:srgbClr val="2A446F"/>
                </a:solidFill>
                <a:latin typeface="Quattrocento Sans"/>
                <a:ea typeface="Quattrocento Sans"/>
                <a:cs typeface="Quattrocento Sans"/>
                <a:sym typeface="Quattrocento Sans"/>
              </a:rPr>
              <a:t>https://aka.ms/rai-hub/raidashboard-module-walkthrough</a:t>
            </a:r>
            <a:endParaRPr b="1" i="0" sz="1600" u="none" cap="none" strike="noStrike">
              <a:solidFill>
                <a:srgbClr val="2A446F"/>
              </a:solidFill>
              <a:latin typeface="Quattrocento Sans"/>
              <a:ea typeface="Quattrocento Sans"/>
              <a:cs typeface="Quattrocento Sans"/>
              <a:sym typeface="Quattrocento Sans"/>
            </a:endParaRPr>
          </a:p>
        </p:txBody>
      </p:sp>
      <p:pic>
        <p:nvPicPr>
          <p:cNvPr descr="Tree map High error rate" id="605" name="Google Shape;605;p48"/>
          <p:cNvPicPr preferRelativeResize="0"/>
          <p:nvPr/>
        </p:nvPicPr>
        <p:blipFill rotWithShape="1">
          <a:blip r:embed="rId3">
            <a:alphaModFix/>
          </a:blip>
          <a:srcRect b="0" l="0" r="0" t="0"/>
          <a:stretch/>
        </p:blipFill>
        <p:spPr>
          <a:xfrm>
            <a:off x="381000" y="1634460"/>
            <a:ext cx="11430000" cy="4435078"/>
          </a:xfrm>
          <a:prstGeom prst="rect">
            <a:avLst/>
          </a:prstGeom>
          <a:noFill/>
          <a:ln cap="flat" cmpd="sng" w="9525">
            <a:solidFill>
              <a:schemeClr val="dk1"/>
            </a:solidFill>
            <a:prstDash val="solid"/>
            <a:round/>
            <a:headEnd len="sm" w="sm" type="none"/>
            <a:tailEnd len="sm" w="sm" type="none"/>
          </a:ln>
        </p:spPr>
      </p:pic>
      <p:pic>
        <p:nvPicPr>
          <p:cNvPr id="606" name="Google Shape;606;p48"/>
          <p:cNvPicPr preferRelativeResize="0"/>
          <p:nvPr/>
        </p:nvPicPr>
        <p:blipFill rotWithShape="1">
          <a:blip r:embed="rId4">
            <a:alphaModFix/>
          </a:blip>
          <a:srcRect b="0" l="0" r="0" t="0"/>
          <a:stretch/>
        </p:blipFill>
        <p:spPr>
          <a:xfrm>
            <a:off x="10591800" y="185555"/>
            <a:ext cx="1422401" cy="1422401"/>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p:nvPr>
            <p:ph idx="2" type="pic"/>
          </p:nvPr>
        </p:nvSpPr>
        <p:spPr>
          <a:xfrm>
            <a:off x="6358812" y="1519688"/>
            <a:ext cx="7589520" cy="4343375"/>
          </a:xfrm>
          <a:prstGeom prst="rect">
            <a:avLst/>
          </a:prstGeom>
          <a:noFill/>
          <a:ln>
            <a:noFill/>
          </a:ln>
        </p:spPr>
      </p:sp>
      <p:sp>
        <p:nvSpPr>
          <p:cNvPr id="218" name="Google Shape;218;p22"/>
          <p:cNvSpPr txBox="1"/>
          <p:nvPr>
            <p:ph idx="1" type="body"/>
          </p:nvPr>
        </p:nvSpPr>
        <p:spPr>
          <a:xfrm>
            <a:off x="914400" y="5410200"/>
            <a:ext cx="4630006" cy="615553"/>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rgbClr val="000000"/>
              </a:buClr>
              <a:buSzPts val="1800"/>
              <a:buNone/>
            </a:pPr>
            <a:r>
              <a:rPr lang="en-US"/>
              <a:t>Visit the link above to get access to the Microsoft Learn Training module shown</a:t>
            </a:r>
            <a:endParaRPr/>
          </a:p>
        </p:txBody>
      </p:sp>
      <p:pic>
        <p:nvPicPr>
          <p:cNvPr id="219" name="Google Shape;219;p22"/>
          <p:cNvPicPr preferRelativeResize="0"/>
          <p:nvPr/>
        </p:nvPicPr>
        <p:blipFill rotWithShape="1">
          <a:blip r:embed="rId3">
            <a:alphaModFix/>
          </a:blip>
          <a:srcRect b="0" l="0" r="0" t="0"/>
          <a:stretch/>
        </p:blipFill>
        <p:spPr>
          <a:xfrm>
            <a:off x="6358812" y="1519688"/>
            <a:ext cx="5997222" cy="4343375"/>
          </a:xfrm>
          <a:prstGeom prst="rect">
            <a:avLst/>
          </a:prstGeom>
          <a:noFill/>
          <a:ln>
            <a:noFill/>
          </a:ln>
        </p:spPr>
      </p:pic>
      <p:sp>
        <p:nvSpPr>
          <p:cNvPr id="220" name="Google Shape;220;p22"/>
          <p:cNvSpPr txBox="1"/>
          <p:nvPr/>
        </p:nvSpPr>
        <p:spPr>
          <a:xfrm>
            <a:off x="6096000" y="731520"/>
            <a:ext cx="609704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rgbClr val="7030A0"/>
                </a:solidFill>
                <a:latin typeface="Quattrocento Sans"/>
                <a:ea typeface="Quattrocento Sans"/>
                <a:cs typeface="Quattrocento Sans"/>
                <a:sym typeface="Quattrocento Sans"/>
              </a:rPr>
              <a:t>https://aka.ms/mslearn-responsibleai-dashboard</a:t>
            </a:r>
            <a:endParaRPr/>
          </a:p>
        </p:txBody>
      </p:sp>
      <p:pic>
        <p:nvPicPr>
          <p:cNvPr id="221" name="Google Shape;221;p22"/>
          <p:cNvPicPr preferRelativeResize="0"/>
          <p:nvPr/>
        </p:nvPicPr>
        <p:blipFill rotWithShape="1">
          <a:blip r:embed="rId4">
            <a:alphaModFix/>
          </a:blip>
          <a:srcRect b="0" l="0" r="0" t="0"/>
          <a:stretch/>
        </p:blipFill>
        <p:spPr>
          <a:xfrm>
            <a:off x="1447800" y="1545088"/>
            <a:ext cx="3471114" cy="3471114"/>
          </a:xfrm>
          <a:prstGeom prst="rect">
            <a:avLst/>
          </a:prstGeom>
          <a:noFill/>
          <a:ln>
            <a:noFill/>
          </a:ln>
        </p:spPr>
      </p:pic>
      <p:sp>
        <p:nvSpPr>
          <p:cNvPr id="222" name="Google Shape;222;p22"/>
          <p:cNvSpPr txBox="1"/>
          <p:nvPr/>
        </p:nvSpPr>
        <p:spPr>
          <a:xfrm>
            <a:off x="1469721" y="807797"/>
            <a:ext cx="1101852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Launch This Lab!</a:t>
            </a:r>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9"/>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2"/>
              </a:buClr>
              <a:buSzPts val="3600"/>
              <a:buFont typeface="Quattrocento Sans"/>
              <a:buNone/>
            </a:pPr>
            <a:r>
              <a:rPr lang="en-US">
                <a:solidFill>
                  <a:schemeClr val="accent2"/>
                </a:solidFill>
              </a:rPr>
              <a:t>Task 2: </a:t>
            </a:r>
            <a:r>
              <a:rPr lang="en-US"/>
              <a:t>Model Overview</a:t>
            </a:r>
            <a:endParaRPr/>
          </a:p>
        </p:txBody>
      </p:sp>
      <p:sp>
        <p:nvSpPr>
          <p:cNvPr id="613" name="Google Shape;613;p49"/>
          <p:cNvSpPr txBox="1"/>
          <p:nvPr/>
        </p:nvSpPr>
        <p:spPr>
          <a:xfrm>
            <a:off x="2116667" y="6223403"/>
            <a:ext cx="7349066" cy="338554"/>
          </a:xfrm>
          <a:prstGeom prst="rect">
            <a:avLst/>
          </a:prstGeom>
          <a:noFill/>
          <a:ln>
            <a:noFill/>
          </a:ln>
        </p:spPr>
        <p:txBody>
          <a:bodyPr anchorCtr="0" anchor="t" bIns="45700" lIns="91425" spcFirstLastPara="1" rIns="91425" wrap="square" tIns="45700">
            <a:spAutoFit/>
          </a:bodyPr>
          <a:lstStyle/>
          <a:p>
            <a:pPr indent="0" lvl="1" marL="228600" marR="0" rtl="0" algn="r">
              <a:spcBef>
                <a:spcPts val="0"/>
              </a:spcBef>
              <a:spcAft>
                <a:spcPts val="0"/>
              </a:spcAft>
              <a:buNone/>
            </a:pPr>
            <a:r>
              <a:rPr b="1" i="0" lang="en-US" sz="1600" u="none" cap="none" strike="noStrike">
                <a:solidFill>
                  <a:schemeClr val="accent2"/>
                </a:solidFill>
                <a:latin typeface="Quattrocento Sans"/>
                <a:ea typeface="Quattrocento Sans"/>
                <a:cs typeface="Quattrocento Sans"/>
                <a:sym typeface="Quattrocento Sans"/>
              </a:rPr>
              <a:t>See Video | </a:t>
            </a:r>
            <a:r>
              <a:rPr b="1" i="0" lang="en-US" sz="1600" u="none" cap="none" strike="noStrike">
                <a:solidFill>
                  <a:srgbClr val="2A446F"/>
                </a:solidFill>
                <a:latin typeface="Quattrocento Sans"/>
                <a:ea typeface="Quattrocento Sans"/>
                <a:cs typeface="Quattrocento Sans"/>
                <a:sym typeface="Quattrocento Sans"/>
              </a:rPr>
              <a:t>https://aka.ms/rai-hub/raidashboard-module-walkthrough</a:t>
            </a:r>
            <a:endParaRPr b="1" i="0" sz="1600" u="none" cap="none" strike="noStrike">
              <a:solidFill>
                <a:srgbClr val="2A446F"/>
              </a:solidFill>
              <a:latin typeface="Quattrocento Sans"/>
              <a:ea typeface="Quattrocento Sans"/>
              <a:cs typeface="Quattrocento Sans"/>
              <a:sym typeface="Quattrocento Sans"/>
            </a:endParaRPr>
          </a:p>
        </p:txBody>
      </p:sp>
      <p:pic>
        <p:nvPicPr>
          <p:cNvPr id="614" name="Google Shape;614;p49"/>
          <p:cNvPicPr preferRelativeResize="0"/>
          <p:nvPr/>
        </p:nvPicPr>
        <p:blipFill rotWithShape="1">
          <a:blip r:embed="rId3">
            <a:alphaModFix/>
          </a:blip>
          <a:srcRect b="0" l="0" r="0" t="0"/>
          <a:stretch/>
        </p:blipFill>
        <p:spPr>
          <a:xfrm>
            <a:off x="0" y="1273357"/>
            <a:ext cx="12192000" cy="4687887"/>
          </a:xfrm>
          <a:prstGeom prst="rect">
            <a:avLst/>
          </a:prstGeom>
          <a:noFill/>
          <a:ln cap="flat" cmpd="sng" w="9525">
            <a:solidFill>
              <a:schemeClr val="dk1"/>
            </a:solidFill>
            <a:prstDash val="solid"/>
            <a:round/>
            <a:headEnd len="sm" w="sm" type="none"/>
            <a:tailEnd len="sm" w="sm" type="none"/>
          </a:ln>
        </p:spPr>
      </p:pic>
      <p:pic>
        <p:nvPicPr>
          <p:cNvPr id="615" name="Google Shape;615;p49"/>
          <p:cNvPicPr preferRelativeResize="0"/>
          <p:nvPr/>
        </p:nvPicPr>
        <p:blipFill rotWithShape="1">
          <a:blip r:embed="rId4">
            <a:alphaModFix/>
          </a:blip>
          <a:srcRect b="0" l="0" r="0" t="0"/>
          <a:stretch/>
        </p:blipFill>
        <p:spPr>
          <a:xfrm>
            <a:off x="10591800" y="185555"/>
            <a:ext cx="1422401" cy="1422401"/>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0"/>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2"/>
              </a:buClr>
              <a:buSzPts val="3600"/>
              <a:buFont typeface="Quattrocento Sans"/>
              <a:buNone/>
            </a:pPr>
            <a:r>
              <a:rPr lang="en-US">
                <a:solidFill>
                  <a:schemeClr val="accent2"/>
                </a:solidFill>
              </a:rPr>
              <a:t>Task 3: </a:t>
            </a:r>
            <a:r>
              <a:rPr lang="en-US"/>
              <a:t>Data Analysis</a:t>
            </a:r>
            <a:endParaRPr/>
          </a:p>
        </p:txBody>
      </p:sp>
      <p:sp>
        <p:nvSpPr>
          <p:cNvPr id="622" name="Google Shape;622;p50"/>
          <p:cNvSpPr txBox="1"/>
          <p:nvPr/>
        </p:nvSpPr>
        <p:spPr>
          <a:xfrm>
            <a:off x="2116667" y="6223403"/>
            <a:ext cx="7349066" cy="338554"/>
          </a:xfrm>
          <a:prstGeom prst="rect">
            <a:avLst/>
          </a:prstGeom>
          <a:noFill/>
          <a:ln>
            <a:noFill/>
          </a:ln>
        </p:spPr>
        <p:txBody>
          <a:bodyPr anchorCtr="0" anchor="t" bIns="45700" lIns="91425" spcFirstLastPara="1" rIns="91425" wrap="square" tIns="45700">
            <a:spAutoFit/>
          </a:bodyPr>
          <a:lstStyle/>
          <a:p>
            <a:pPr indent="0" lvl="1" marL="228600" marR="0" rtl="0" algn="r">
              <a:spcBef>
                <a:spcPts val="0"/>
              </a:spcBef>
              <a:spcAft>
                <a:spcPts val="0"/>
              </a:spcAft>
              <a:buNone/>
            </a:pPr>
            <a:r>
              <a:rPr b="1" i="0" lang="en-US" sz="1600" u="none" cap="none" strike="noStrike">
                <a:solidFill>
                  <a:schemeClr val="accent2"/>
                </a:solidFill>
                <a:latin typeface="Quattrocento Sans"/>
                <a:ea typeface="Quattrocento Sans"/>
                <a:cs typeface="Quattrocento Sans"/>
                <a:sym typeface="Quattrocento Sans"/>
              </a:rPr>
              <a:t>See Video | </a:t>
            </a:r>
            <a:r>
              <a:rPr b="1" i="0" lang="en-US" sz="1600" u="none" cap="none" strike="noStrike">
                <a:solidFill>
                  <a:srgbClr val="2A446F"/>
                </a:solidFill>
                <a:latin typeface="Quattrocento Sans"/>
                <a:ea typeface="Quattrocento Sans"/>
                <a:cs typeface="Quattrocento Sans"/>
                <a:sym typeface="Quattrocento Sans"/>
              </a:rPr>
              <a:t>https://aka.ms/rai-hub/raidashboard-module-walkthrough</a:t>
            </a:r>
            <a:endParaRPr b="1" i="0" sz="1600" u="none" cap="none" strike="noStrike">
              <a:solidFill>
                <a:srgbClr val="2A446F"/>
              </a:solidFill>
              <a:latin typeface="Quattrocento Sans"/>
              <a:ea typeface="Quattrocento Sans"/>
              <a:cs typeface="Quattrocento Sans"/>
              <a:sym typeface="Quattrocento Sans"/>
            </a:endParaRPr>
          </a:p>
        </p:txBody>
      </p:sp>
      <p:pic>
        <p:nvPicPr>
          <p:cNvPr descr="Chart view" id="623" name="Google Shape;623;p50"/>
          <p:cNvPicPr preferRelativeResize="0"/>
          <p:nvPr/>
        </p:nvPicPr>
        <p:blipFill rotWithShape="1">
          <a:blip r:embed="rId3">
            <a:alphaModFix/>
          </a:blip>
          <a:srcRect b="0" l="0" r="0" t="0"/>
          <a:stretch/>
        </p:blipFill>
        <p:spPr>
          <a:xfrm>
            <a:off x="228600" y="1371600"/>
            <a:ext cx="5277873" cy="3514785"/>
          </a:xfrm>
          <a:prstGeom prst="rect">
            <a:avLst/>
          </a:prstGeom>
          <a:noFill/>
          <a:ln cap="flat" cmpd="sng" w="9525">
            <a:solidFill>
              <a:schemeClr val="dk1"/>
            </a:solidFill>
            <a:prstDash val="solid"/>
            <a:round/>
            <a:headEnd len="sm" w="sm" type="none"/>
            <a:tailEnd len="sm" w="sm" type="none"/>
          </a:ln>
        </p:spPr>
      </p:pic>
      <p:pic>
        <p:nvPicPr>
          <p:cNvPr descr="True Y count" id="624" name="Google Shape;624;p50"/>
          <p:cNvPicPr preferRelativeResize="0"/>
          <p:nvPr/>
        </p:nvPicPr>
        <p:blipFill rotWithShape="1">
          <a:blip r:embed="rId4">
            <a:alphaModFix/>
          </a:blip>
          <a:srcRect b="0" l="0" r="0" t="0"/>
          <a:stretch/>
        </p:blipFill>
        <p:spPr>
          <a:xfrm>
            <a:off x="5761383" y="2348216"/>
            <a:ext cx="6394988" cy="3457290"/>
          </a:xfrm>
          <a:prstGeom prst="rect">
            <a:avLst/>
          </a:prstGeom>
          <a:noFill/>
          <a:ln cap="flat" cmpd="sng" w="9525">
            <a:solidFill>
              <a:schemeClr val="dk1"/>
            </a:solidFill>
            <a:prstDash val="solid"/>
            <a:round/>
            <a:headEnd len="sm" w="sm" type="none"/>
            <a:tailEnd len="sm" w="sm" type="none"/>
          </a:ln>
        </p:spPr>
      </p:pic>
      <p:pic>
        <p:nvPicPr>
          <p:cNvPr id="625" name="Google Shape;625;p50"/>
          <p:cNvPicPr preferRelativeResize="0"/>
          <p:nvPr/>
        </p:nvPicPr>
        <p:blipFill rotWithShape="1">
          <a:blip r:embed="rId5">
            <a:alphaModFix/>
          </a:blip>
          <a:srcRect b="0" l="0" r="0" t="0"/>
          <a:stretch/>
        </p:blipFill>
        <p:spPr>
          <a:xfrm>
            <a:off x="10591800" y="185555"/>
            <a:ext cx="1422401" cy="1422401"/>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1"/>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2"/>
              </a:buClr>
              <a:buSzPts val="3600"/>
              <a:buFont typeface="Quattrocento Sans"/>
              <a:buNone/>
            </a:pPr>
            <a:r>
              <a:rPr lang="en-US">
                <a:solidFill>
                  <a:schemeClr val="accent2"/>
                </a:solidFill>
              </a:rPr>
              <a:t>Task 4: </a:t>
            </a:r>
            <a:r>
              <a:rPr lang="en-US"/>
              <a:t>Feature Importances</a:t>
            </a:r>
            <a:endParaRPr/>
          </a:p>
        </p:txBody>
      </p:sp>
      <p:sp>
        <p:nvSpPr>
          <p:cNvPr id="632" name="Google Shape;632;p51"/>
          <p:cNvSpPr txBox="1"/>
          <p:nvPr/>
        </p:nvSpPr>
        <p:spPr>
          <a:xfrm>
            <a:off x="2116667" y="6223403"/>
            <a:ext cx="7349066" cy="338554"/>
          </a:xfrm>
          <a:prstGeom prst="rect">
            <a:avLst/>
          </a:prstGeom>
          <a:noFill/>
          <a:ln>
            <a:noFill/>
          </a:ln>
        </p:spPr>
        <p:txBody>
          <a:bodyPr anchorCtr="0" anchor="t" bIns="45700" lIns="91425" spcFirstLastPara="1" rIns="91425" wrap="square" tIns="45700">
            <a:spAutoFit/>
          </a:bodyPr>
          <a:lstStyle/>
          <a:p>
            <a:pPr indent="0" lvl="1" marL="228600" marR="0" rtl="0" algn="r">
              <a:spcBef>
                <a:spcPts val="0"/>
              </a:spcBef>
              <a:spcAft>
                <a:spcPts val="0"/>
              </a:spcAft>
              <a:buNone/>
            </a:pPr>
            <a:r>
              <a:rPr b="1" i="0" lang="en-US" sz="1600" u="none" cap="none" strike="noStrike">
                <a:solidFill>
                  <a:schemeClr val="accent2"/>
                </a:solidFill>
                <a:latin typeface="Quattrocento Sans"/>
                <a:ea typeface="Quattrocento Sans"/>
                <a:cs typeface="Quattrocento Sans"/>
                <a:sym typeface="Quattrocento Sans"/>
              </a:rPr>
              <a:t>See Video | </a:t>
            </a:r>
            <a:r>
              <a:rPr b="1" i="0" lang="en-US" sz="1600" u="none" cap="none" strike="noStrike">
                <a:solidFill>
                  <a:srgbClr val="2A446F"/>
                </a:solidFill>
                <a:latin typeface="Quattrocento Sans"/>
                <a:ea typeface="Quattrocento Sans"/>
                <a:cs typeface="Quattrocento Sans"/>
                <a:sym typeface="Quattrocento Sans"/>
              </a:rPr>
              <a:t>https://aka.ms/rai-hub/raidashboard-module-walkthrough</a:t>
            </a:r>
            <a:endParaRPr b="1" i="0" sz="1600" u="none" cap="none" strike="noStrike">
              <a:solidFill>
                <a:srgbClr val="2A446F"/>
              </a:solidFill>
              <a:latin typeface="Quattrocento Sans"/>
              <a:ea typeface="Quattrocento Sans"/>
              <a:cs typeface="Quattrocento Sans"/>
              <a:sym typeface="Quattrocento Sans"/>
            </a:endParaRPr>
          </a:p>
        </p:txBody>
      </p:sp>
      <p:pic>
        <p:nvPicPr>
          <p:cNvPr id="633" name="Google Shape;633;p51"/>
          <p:cNvPicPr preferRelativeResize="0"/>
          <p:nvPr/>
        </p:nvPicPr>
        <p:blipFill rotWithShape="1">
          <a:blip r:embed="rId3">
            <a:alphaModFix/>
          </a:blip>
          <a:srcRect b="0" l="0" r="0" t="0"/>
          <a:stretch/>
        </p:blipFill>
        <p:spPr>
          <a:xfrm>
            <a:off x="10591800" y="185555"/>
            <a:ext cx="1422401" cy="1422401"/>
          </a:xfrm>
          <a:prstGeom prst="rect">
            <a:avLst/>
          </a:prstGeom>
          <a:noFill/>
          <a:ln cap="flat" cmpd="sng" w="9525">
            <a:solidFill>
              <a:schemeClr val="dk1"/>
            </a:solidFill>
            <a:prstDash val="solid"/>
            <a:round/>
            <a:headEnd len="sm" w="sm" type="none"/>
            <a:tailEnd len="sm" w="sm" type="none"/>
          </a:ln>
        </p:spPr>
      </p:pic>
      <p:pic>
        <p:nvPicPr>
          <p:cNvPr descr="Global explanation" id="634" name="Google Shape;634;p51"/>
          <p:cNvPicPr preferRelativeResize="0"/>
          <p:nvPr/>
        </p:nvPicPr>
        <p:blipFill rotWithShape="1">
          <a:blip r:embed="rId4">
            <a:alphaModFix/>
          </a:blip>
          <a:srcRect b="0" l="0" r="0" t="0"/>
          <a:stretch/>
        </p:blipFill>
        <p:spPr>
          <a:xfrm>
            <a:off x="1112454" y="1319617"/>
            <a:ext cx="8915400" cy="4720055"/>
          </a:xfrm>
          <a:prstGeom prst="rect">
            <a:avLst/>
          </a:prstGeom>
          <a:noFill/>
          <a:ln cap="flat" cmpd="sng" w="9525">
            <a:solidFill>
              <a:schemeClr val="dk1"/>
            </a:solidFill>
            <a:prstDash val="solid"/>
            <a:round/>
            <a:headEnd len="sm" w="sm" type="none"/>
            <a:tailEnd len="sm" w="sm" type="none"/>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pSp>
        <p:nvGrpSpPr>
          <p:cNvPr id="640" name="Google Shape;640;p52"/>
          <p:cNvGrpSpPr/>
          <p:nvPr/>
        </p:nvGrpSpPr>
        <p:grpSpPr>
          <a:xfrm>
            <a:off x="762000" y="686450"/>
            <a:ext cx="7543800" cy="5327978"/>
            <a:chOff x="0" y="650"/>
            <a:chExt cx="7543800" cy="5327978"/>
          </a:xfrm>
        </p:grpSpPr>
        <p:cxnSp>
          <p:nvCxnSpPr>
            <p:cNvPr id="641" name="Google Shape;641;p52"/>
            <p:cNvCxnSpPr/>
            <p:nvPr/>
          </p:nvCxnSpPr>
          <p:spPr>
            <a:xfrm>
              <a:off x="0" y="650"/>
              <a:ext cx="7543800" cy="0"/>
            </a:xfrm>
            <a:prstGeom prst="straightConnector1">
              <a:avLst/>
            </a:prstGeom>
            <a:solidFill>
              <a:srgbClr val="C73CCB"/>
            </a:solidFill>
            <a:ln cap="flat" cmpd="sng" w="10775">
              <a:solidFill>
                <a:srgbClr val="C73CCB"/>
              </a:solidFill>
              <a:prstDash val="solid"/>
              <a:round/>
              <a:headEnd len="sm" w="sm" type="none"/>
              <a:tailEnd len="sm" w="sm" type="none"/>
            </a:ln>
          </p:spPr>
        </p:cxnSp>
        <p:sp>
          <p:nvSpPr>
            <p:cNvPr id="642" name="Google Shape;642;p52"/>
            <p:cNvSpPr/>
            <p:nvPr/>
          </p:nvSpPr>
          <p:spPr>
            <a:xfrm>
              <a:off x="0" y="650"/>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2"/>
            <p:cNvSpPr txBox="1"/>
            <p:nvPr/>
          </p:nvSpPr>
          <p:spPr>
            <a:xfrm>
              <a:off x="0" y="650"/>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1 | Prepare The Lab – Launch &amp; Run Notebooks Early</a:t>
              </a:r>
              <a:endParaRPr/>
            </a:p>
          </p:txBody>
        </p:sp>
        <p:cxnSp>
          <p:nvCxnSpPr>
            <p:cNvPr id="644" name="Google Shape;644;p52"/>
            <p:cNvCxnSpPr/>
            <p:nvPr/>
          </p:nvCxnSpPr>
          <p:spPr>
            <a:xfrm>
              <a:off x="0" y="592648"/>
              <a:ext cx="7543800" cy="0"/>
            </a:xfrm>
            <a:prstGeom prst="straightConnector1">
              <a:avLst/>
            </a:prstGeom>
            <a:solidFill>
              <a:srgbClr val="AB30D0"/>
            </a:solidFill>
            <a:ln cap="flat" cmpd="sng" w="10775">
              <a:solidFill>
                <a:srgbClr val="AB30D0"/>
              </a:solidFill>
              <a:prstDash val="solid"/>
              <a:round/>
              <a:headEnd len="sm" w="sm" type="none"/>
              <a:tailEnd len="sm" w="sm" type="none"/>
            </a:ln>
          </p:spPr>
        </p:cxnSp>
        <p:sp>
          <p:nvSpPr>
            <p:cNvPr id="645" name="Google Shape;645;p52"/>
            <p:cNvSpPr/>
            <p:nvPr/>
          </p:nvSpPr>
          <p:spPr>
            <a:xfrm>
              <a:off x="0" y="59264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2"/>
            <p:cNvSpPr txBox="1"/>
            <p:nvPr/>
          </p:nvSpPr>
          <p:spPr>
            <a:xfrm>
              <a:off x="0" y="59264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2 | What is a Responsible AI Dashboard?</a:t>
              </a:r>
              <a:endParaRPr/>
            </a:p>
          </p:txBody>
        </p:sp>
        <p:cxnSp>
          <p:nvCxnSpPr>
            <p:cNvPr id="647" name="Google Shape;647;p52"/>
            <p:cNvCxnSpPr/>
            <p:nvPr/>
          </p:nvCxnSpPr>
          <p:spPr>
            <a:xfrm>
              <a:off x="0" y="1184645"/>
              <a:ext cx="7543800" cy="0"/>
            </a:xfrm>
            <a:prstGeom prst="straightConnector1">
              <a:avLst/>
            </a:prstGeom>
            <a:solidFill>
              <a:srgbClr val="8B27D2"/>
            </a:solidFill>
            <a:ln cap="flat" cmpd="sng" w="10775">
              <a:solidFill>
                <a:srgbClr val="8B27D2"/>
              </a:solidFill>
              <a:prstDash val="solid"/>
              <a:round/>
              <a:headEnd len="sm" w="sm" type="none"/>
              <a:tailEnd len="sm" w="sm" type="none"/>
            </a:ln>
          </p:spPr>
        </p:cxnSp>
        <p:sp>
          <p:nvSpPr>
            <p:cNvPr id="648" name="Google Shape;648;p52"/>
            <p:cNvSpPr/>
            <p:nvPr/>
          </p:nvSpPr>
          <p:spPr>
            <a:xfrm>
              <a:off x="0" y="1184645"/>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2"/>
            <p:cNvSpPr txBox="1"/>
            <p:nvPr/>
          </p:nvSpPr>
          <p:spPr>
            <a:xfrm>
              <a:off x="0" y="1184645"/>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3 | Error Analysis On A Model</a:t>
              </a:r>
              <a:endParaRPr/>
            </a:p>
          </p:txBody>
        </p:sp>
        <p:cxnSp>
          <p:nvCxnSpPr>
            <p:cNvPr id="650" name="Google Shape;650;p52"/>
            <p:cNvCxnSpPr/>
            <p:nvPr/>
          </p:nvCxnSpPr>
          <p:spPr>
            <a:xfrm>
              <a:off x="0" y="1776643"/>
              <a:ext cx="7543800" cy="0"/>
            </a:xfrm>
            <a:prstGeom prst="straightConnector1">
              <a:avLst/>
            </a:prstGeom>
            <a:solidFill>
              <a:srgbClr val="661FD4"/>
            </a:solidFill>
            <a:ln cap="flat" cmpd="sng" w="10775">
              <a:solidFill>
                <a:srgbClr val="661FD4"/>
              </a:solidFill>
              <a:prstDash val="solid"/>
              <a:round/>
              <a:headEnd len="sm" w="sm" type="none"/>
              <a:tailEnd len="sm" w="sm" type="none"/>
            </a:ln>
          </p:spPr>
        </p:cxnSp>
        <p:sp>
          <p:nvSpPr>
            <p:cNvPr id="651" name="Google Shape;651;p52"/>
            <p:cNvSpPr/>
            <p:nvPr/>
          </p:nvSpPr>
          <p:spPr>
            <a:xfrm>
              <a:off x="0" y="1776643"/>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txBox="1"/>
            <p:nvPr/>
          </p:nvSpPr>
          <p:spPr>
            <a:xfrm>
              <a:off x="0" y="1776643"/>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4 | Find Model Performance Inconsistencies</a:t>
              </a:r>
              <a:endParaRPr/>
            </a:p>
          </p:txBody>
        </p:sp>
        <p:cxnSp>
          <p:nvCxnSpPr>
            <p:cNvPr id="653" name="Google Shape;653;p52"/>
            <p:cNvCxnSpPr/>
            <p:nvPr/>
          </p:nvCxnSpPr>
          <p:spPr>
            <a:xfrm>
              <a:off x="0" y="2368641"/>
              <a:ext cx="7543800" cy="0"/>
            </a:xfrm>
            <a:prstGeom prst="straightConnector1">
              <a:avLst/>
            </a:prstGeom>
            <a:solidFill>
              <a:srgbClr val="3E19D3"/>
            </a:solidFill>
            <a:ln cap="flat" cmpd="sng" w="10775">
              <a:solidFill>
                <a:srgbClr val="3E19D3"/>
              </a:solidFill>
              <a:prstDash val="solid"/>
              <a:round/>
              <a:headEnd len="sm" w="sm" type="none"/>
              <a:tailEnd len="sm" w="sm" type="none"/>
            </a:ln>
          </p:spPr>
        </p:cxnSp>
        <p:sp>
          <p:nvSpPr>
            <p:cNvPr id="654" name="Google Shape;654;p52"/>
            <p:cNvSpPr/>
            <p:nvPr/>
          </p:nvSpPr>
          <p:spPr>
            <a:xfrm>
              <a:off x="0" y="236864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2"/>
            <p:cNvSpPr txBox="1"/>
            <p:nvPr/>
          </p:nvSpPr>
          <p:spPr>
            <a:xfrm>
              <a:off x="0" y="236864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5 | Expose Data Biases</a:t>
              </a:r>
              <a:endParaRPr/>
            </a:p>
          </p:txBody>
        </p:sp>
        <p:cxnSp>
          <p:nvCxnSpPr>
            <p:cNvPr id="656" name="Google Shape;656;p52"/>
            <p:cNvCxnSpPr/>
            <p:nvPr/>
          </p:nvCxnSpPr>
          <p:spPr>
            <a:xfrm>
              <a:off x="0" y="2960638"/>
              <a:ext cx="7543800" cy="0"/>
            </a:xfrm>
            <a:prstGeom prst="straightConnector1">
              <a:avLst/>
            </a:prstGeom>
            <a:solidFill>
              <a:srgbClr val="1411D4"/>
            </a:solidFill>
            <a:ln cap="flat" cmpd="sng" w="10775">
              <a:solidFill>
                <a:srgbClr val="1411D4"/>
              </a:solidFill>
              <a:prstDash val="solid"/>
              <a:round/>
              <a:headEnd len="sm" w="sm" type="none"/>
              <a:tailEnd len="sm" w="sm" type="none"/>
            </a:ln>
          </p:spPr>
        </p:cxnSp>
        <p:sp>
          <p:nvSpPr>
            <p:cNvPr id="657" name="Google Shape;657;p52"/>
            <p:cNvSpPr/>
            <p:nvPr/>
          </p:nvSpPr>
          <p:spPr>
            <a:xfrm>
              <a:off x="0" y="296063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txBox="1"/>
            <p:nvPr/>
          </p:nvSpPr>
          <p:spPr>
            <a:xfrm>
              <a:off x="0" y="296063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6 | Explain &amp; Interpret Model</a:t>
              </a:r>
              <a:endParaRPr/>
            </a:p>
          </p:txBody>
        </p:sp>
        <p:cxnSp>
          <p:nvCxnSpPr>
            <p:cNvPr id="659" name="Google Shape;659;p52"/>
            <p:cNvCxnSpPr/>
            <p:nvPr/>
          </p:nvCxnSpPr>
          <p:spPr>
            <a:xfrm>
              <a:off x="0" y="3552636"/>
              <a:ext cx="7543800" cy="0"/>
            </a:xfrm>
            <a:prstGeom prst="straightConnector1">
              <a:avLst/>
            </a:prstGeom>
            <a:solidFill>
              <a:srgbClr val="0B31D3"/>
            </a:solidFill>
            <a:ln cap="flat" cmpd="sng" w="10775">
              <a:solidFill>
                <a:srgbClr val="0B31D3"/>
              </a:solidFill>
              <a:prstDash val="solid"/>
              <a:round/>
              <a:headEnd len="sm" w="sm" type="none"/>
              <a:tailEnd len="sm" w="sm" type="none"/>
            </a:ln>
          </p:spPr>
        </p:cxnSp>
        <p:sp>
          <p:nvSpPr>
            <p:cNvPr id="660" name="Google Shape;660;p52"/>
            <p:cNvSpPr/>
            <p:nvPr/>
          </p:nvSpPr>
          <p:spPr>
            <a:xfrm>
              <a:off x="0" y="3552636"/>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2"/>
            <p:cNvSpPr txBox="1"/>
            <p:nvPr/>
          </p:nvSpPr>
          <p:spPr>
            <a:xfrm>
              <a:off x="0" y="3552636"/>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7 | Complete Exercises – Prioritize Dashboard Section</a:t>
              </a:r>
              <a:endParaRPr/>
            </a:p>
          </p:txBody>
        </p:sp>
        <p:cxnSp>
          <p:nvCxnSpPr>
            <p:cNvPr id="662" name="Google Shape;662;p52"/>
            <p:cNvCxnSpPr/>
            <p:nvPr/>
          </p:nvCxnSpPr>
          <p:spPr>
            <a:xfrm>
              <a:off x="0" y="4144634"/>
              <a:ext cx="7543800" cy="0"/>
            </a:xfrm>
            <a:prstGeom prst="straightConnector1">
              <a:avLst/>
            </a:prstGeom>
            <a:solidFill>
              <a:srgbClr val="0653D2"/>
            </a:solidFill>
            <a:ln cap="flat" cmpd="sng" w="10775">
              <a:solidFill>
                <a:srgbClr val="0653D2"/>
              </a:solidFill>
              <a:prstDash val="solid"/>
              <a:round/>
              <a:headEnd len="sm" w="sm" type="none"/>
              <a:tailEnd len="sm" w="sm" type="none"/>
            </a:ln>
          </p:spPr>
        </p:cxnSp>
        <p:sp>
          <p:nvSpPr>
            <p:cNvPr id="663" name="Google Shape;663;p52"/>
            <p:cNvSpPr/>
            <p:nvPr/>
          </p:nvSpPr>
          <p:spPr>
            <a:xfrm>
              <a:off x="0" y="4144634"/>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2"/>
            <p:cNvSpPr txBox="1"/>
            <p:nvPr/>
          </p:nvSpPr>
          <p:spPr>
            <a:xfrm>
              <a:off x="0" y="4144634"/>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8 | </a:t>
              </a:r>
              <a:r>
                <a:rPr b="1" i="0" lang="en-US" sz="2400">
                  <a:solidFill>
                    <a:schemeClr val="accent2"/>
                  </a:solidFill>
                  <a:latin typeface="Quattrocento Sans"/>
                  <a:ea typeface="Quattrocento Sans"/>
                  <a:cs typeface="Quattrocento Sans"/>
                  <a:sym typeface="Quattrocento Sans"/>
                </a:rPr>
                <a:t>Knowledge</a:t>
              </a:r>
              <a:r>
                <a:rPr b="0" i="0" lang="en-US" sz="2400">
                  <a:solidFill>
                    <a:srgbClr val="2A446F"/>
                  </a:solidFill>
                  <a:latin typeface="Quattrocento Sans"/>
                  <a:ea typeface="Quattrocento Sans"/>
                  <a:cs typeface="Quattrocento Sans"/>
                  <a:sym typeface="Quattrocento Sans"/>
                </a:rPr>
                <a:t> Check</a:t>
              </a:r>
              <a:endParaRPr/>
            </a:p>
          </p:txBody>
        </p:sp>
        <p:cxnSp>
          <p:nvCxnSpPr>
            <p:cNvPr id="665" name="Google Shape;665;p52"/>
            <p:cNvCxnSpPr/>
            <p:nvPr/>
          </p:nvCxnSpPr>
          <p:spPr>
            <a:xfrm>
              <a:off x="0" y="4736631"/>
              <a:ext cx="7543800" cy="0"/>
            </a:xfrm>
            <a:prstGeom prst="straightConnector1">
              <a:avLst/>
            </a:prstGeom>
            <a:solidFill>
              <a:srgbClr val="0076D1"/>
            </a:solidFill>
            <a:ln cap="flat" cmpd="sng" w="10775">
              <a:solidFill>
                <a:srgbClr val="0076D1"/>
              </a:solidFill>
              <a:prstDash val="solid"/>
              <a:round/>
              <a:headEnd len="sm" w="sm" type="none"/>
              <a:tailEnd len="sm" w="sm" type="none"/>
            </a:ln>
          </p:spPr>
        </p:cxnSp>
        <p:sp>
          <p:nvSpPr>
            <p:cNvPr id="666" name="Google Shape;666;p52"/>
            <p:cNvSpPr/>
            <p:nvPr/>
          </p:nvSpPr>
          <p:spPr>
            <a:xfrm>
              <a:off x="0" y="473663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2"/>
            <p:cNvSpPr txBox="1"/>
            <p:nvPr/>
          </p:nvSpPr>
          <p:spPr>
            <a:xfrm>
              <a:off x="0" y="473663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9 | Summary</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3"/>
          <p:cNvSpPr txBox="1"/>
          <p:nvPr>
            <p:ph idx="1" type="body"/>
          </p:nvPr>
        </p:nvSpPr>
        <p:spPr>
          <a:xfrm>
            <a:off x="4941888" y="585789"/>
            <a:ext cx="6667500" cy="82296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620"/>
              <a:buFont typeface="Quattrocento Sans"/>
              <a:buNone/>
            </a:pPr>
            <a:r>
              <a:rPr b="1" i="0" lang="en-US" sz="1800" u="none" cap="none" strike="noStrike">
                <a:solidFill>
                  <a:schemeClr val="dk1"/>
                </a:solidFill>
                <a:latin typeface="Quattrocento Sans"/>
                <a:ea typeface="Quattrocento Sans"/>
                <a:cs typeface="Quattrocento Sans"/>
                <a:sym typeface="Quattrocento Sans"/>
              </a:rPr>
              <a:t>After successfully running a training job, what is the final step in the workflow to make the trained model available for future predictions?</a:t>
            </a:r>
            <a:endParaRPr/>
          </a:p>
        </p:txBody>
      </p:sp>
      <p:sp>
        <p:nvSpPr>
          <p:cNvPr id="674" name="Google Shape;674;p53"/>
          <p:cNvSpPr txBox="1"/>
          <p:nvPr>
            <p:ph type="title"/>
          </p:nvPr>
        </p:nvSpPr>
        <p:spPr>
          <a:xfrm>
            <a:off x="588263" y="3153092"/>
            <a:ext cx="3182027" cy="54864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Question 1</a:t>
            </a:r>
            <a:endParaRPr/>
          </a:p>
        </p:txBody>
      </p:sp>
      <p:sp>
        <p:nvSpPr>
          <p:cNvPr id="675" name="Google Shape;675;p53"/>
          <p:cNvSpPr txBox="1"/>
          <p:nvPr>
            <p:ph idx="2" type="body"/>
          </p:nvPr>
        </p:nvSpPr>
        <p:spPr>
          <a:xfrm>
            <a:off x="588264" y="6272211"/>
            <a:ext cx="3767836"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b="0" i="0" lang="en-US" sz="1800" u="none" cap="none" strike="noStrike">
                <a:solidFill>
                  <a:schemeClr val="dk1"/>
                </a:solidFill>
                <a:latin typeface="Quattrocento Sans"/>
                <a:ea typeface="Quattrocento Sans"/>
                <a:cs typeface="Quattrocento Sans"/>
                <a:sym typeface="Quattrocento Sans"/>
              </a:rPr>
              <a:t>Vote at &lt;LINK&gt;</a:t>
            </a:r>
            <a:endParaRPr/>
          </a:p>
        </p:txBody>
      </p:sp>
      <p:sp>
        <p:nvSpPr>
          <p:cNvPr id="676" name="Google Shape;676;p53"/>
          <p:cNvSpPr/>
          <p:nvPr/>
        </p:nvSpPr>
        <p:spPr>
          <a:xfrm>
            <a:off x="4941888" y="178974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A. Register the model.</a:t>
            </a:r>
            <a:endParaRPr/>
          </a:p>
        </p:txBody>
      </p:sp>
      <p:sp>
        <p:nvSpPr>
          <p:cNvPr id="677" name="Google Shape;677;p53"/>
          <p:cNvSpPr/>
          <p:nvPr/>
        </p:nvSpPr>
        <p:spPr>
          <a:xfrm>
            <a:off x="4941888" y="267874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B. Create a new job.</a:t>
            </a:r>
            <a:endParaRPr/>
          </a:p>
        </p:txBody>
      </p:sp>
      <p:sp>
        <p:nvSpPr>
          <p:cNvPr id="678" name="Google Shape;678;p53"/>
          <p:cNvSpPr/>
          <p:nvPr/>
        </p:nvSpPr>
        <p:spPr>
          <a:xfrm>
            <a:off x="4941888" y="356774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C. Transform the model.</a:t>
            </a:r>
            <a:endParaRPr/>
          </a:p>
        </p:txBody>
      </p:sp>
      <p:sp>
        <p:nvSpPr>
          <p:cNvPr id="679" name="Google Shape;679;p53"/>
          <p:cNvSpPr/>
          <p:nvPr/>
        </p:nvSpPr>
        <p:spPr>
          <a:xfrm>
            <a:off x="4941888" y="445674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D. Delete the compute cluster.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4"/>
          <p:cNvSpPr txBox="1"/>
          <p:nvPr>
            <p:ph idx="1" type="body"/>
          </p:nvPr>
        </p:nvSpPr>
        <p:spPr>
          <a:xfrm>
            <a:off x="4941888" y="585789"/>
            <a:ext cx="6667500" cy="82296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620"/>
              <a:buFont typeface="Quattrocento Sans"/>
              <a:buNone/>
            </a:pPr>
            <a:r>
              <a:rPr b="1" i="0" lang="en-US" sz="1800" u="none" cap="none" strike="noStrike">
                <a:solidFill>
                  <a:schemeClr val="dk1"/>
                </a:solidFill>
                <a:latin typeface="Quattrocento Sans"/>
                <a:ea typeface="Quattrocento Sans"/>
                <a:cs typeface="Quattrocento Sans"/>
                <a:sym typeface="Quattrocento Sans"/>
              </a:rPr>
              <a:t>After successfully running a training job, what is the final step in the workflow to make the trained model available for future predictions?</a:t>
            </a:r>
            <a:endParaRPr/>
          </a:p>
        </p:txBody>
      </p:sp>
      <p:sp>
        <p:nvSpPr>
          <p:cNvPr id="686" name="Google Shape;686;p54"/>
          <p:cNvSpPr txBox="1"/>
          <p:nvPr>
            <p:ph type="title"/>
          </p:nvPr>
        </p:nvSpPr>
        <p:spPr>
          <a:xfrm>
            <a:off x="588263" y="3153092"/>
            <a:ext cx="3182027" cy="54864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Question 1</a:t>
            </a:r>
            <a:endParaRPr/>
          </a:p>
        </p:txBody>
      </p:sp>
      <p:sp>
        <p:nvSpPr>
          <p:cNvPr id="687" name="Google Shape;687;p54"/>
          <p:cNvSpPr txBox="1"/>
          <p:nvPr>
            <p:ph idx="2" type="body"/>
          </p:nvPr>
        </p:nvSpPr>
        <p:spPr>
          <a:xfrm>
            <a:off x="588264" y="6272211"/>
            <a:ext cx="3767836"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b="0" i="0" lang="en-US" sz="1800" u="none" cap="none" strike="noStrike">
                <a:solidFill>
                  <a:schemeClr val="dk1"/>
                </a:solidFill>
                <a:latin typeface="Quattrocento Sans"/>
                <a:ea typeface="Quattrocento Sans"/>
                <a:cs typeface="Quattrocento Sans"/>
                <a:sym typeface="Quattrocento Sans"/>
              </a:rPr>
              <a:t>Vote at &lt;LINK&gt;</a:t>
            </a:r>
            <a:endParaRPr/>
          </a:p>
        </p:txBody>
      </p:sp>
      <p:sp>
        <p:nvSpPr>
          <p:cNvPr id="688" name="Google Shape;688;p54"/>
          <p:cNvSpPr/>
          <p:nvPr/>
        </p:nvSpPr>
        <p:spPr>
          <a:xfrm>
            <a:off x="4941888" y="178974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A. </a:t>
            </a:r>
            <a:r>
              <a:rPr b="0" i="0" lang="en-US" sz="1800" u="none" cap="none" strike="noStrike">
                <a:solidFill>
                  <a:srgbClr val="000000"/>
                </a:solidFill>
                <a:latin typeface="Quattrocento Sans"/>
                <a:ea typeface="Quattrocento Sans"/>
                <a:cs typeface="Quattrocento Sans"/>
                <a:sym typeface="Quattrocento Sans"/>
              </a:rPr>
              <a:t>Register the model.</a:t>
            </a:r>
            <a:endParaRPr/>
          </a:p>
        </p:txBody>
      </p:sp>
      <p:sp>
        <p:nvSpPr>
          <p:cNvPr id="689" name="Google Shape;689;p54"/>
          <p:cNvSpPr/>
          <p:nvPr/>
        </p:nvSpPr>
        <p:spPr>
          <a:xfrm>
            <a:off x="4941888" y="1789749"/>
            <a:ext cx="13017500" cy="635000"/>
          </a:xfrm>
          <a:prstGeom prst="rect">
            <a:avLst/>
          </a:prstGeom>
          <a:solidFill>
            <a:srgbClr val="92D050">
              <a:alpha val="34901"/>
            </a:srgbClr>
          </a:solidFill>
          <a:ln cap="flat" cmpd="sng" w="1077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90" name="Google Shape;690;p54"/>
          <p:cNvSpPr/>
          <p:nvPr/>
        </p:nvSpPr>
        <p:spPr>
          <a:xfrm>
            <a:off x="4941888" y="267874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B. Create a new job.</a:t>
            </a:r>
            <a:endParaRPr/>
          </a:p>
        </p:txBody>
      </p:sp>
      <p:sp>
        <p:nvSpPr>
          <p:cNvPr id="691" name="Google Shape;691;p54"/>
          <p:cNvSpPr/>
          <p:nvPr/>
        </p:nvSpPr>
        <p:spPr>
          <a:xfrm>
            <a:off x="4941888" y="356774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C. Transform the model.</a:t>
            </a:r>
            <a:endParaRPr/>
          </a:p>
        </p:txBody>
      </p:sp>
      <p:sp>
        <p:nvSpPr>
          <p:cNvPr id="692" name="Google Shape;692;p54"/>
          <p:cNvSpPr/>
          <p:nvPr/>
        </p:nvSpPr>
        <p:spPr>
          <a:xfrm>
            <a:off x="4941888" y="445674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D. Delete the compute cluster.</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500"/>
                                        <p:tgtEl>
                                          <p:spTgt spid="6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5"/>
          <p:cNvSpPr txBox="1"/>
          <p:nvPr>
            <p:ph idx="1" type="body"/>
          </p:nvPr>
        </p:nvSpPr>
        <p:spPr>
          <a:xfrm>
            <a:off x="4941888" y="585789"/>
            <a:ext cx="666750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620"/>
              <a:buFont typeface="Quattrocento Sans"/>
              <a:buNone/>
            </a:pPr>
            <a:r>
              <a:rPr b="1" i="0" lang="en-US" sz="1800" u="none" cap="none" strike="noStrike">
                <a:solidFill>
                  <a:schemeClr val="dk1"/>
                </a:solidFill>
                <a:latin typeface="Quattrocento Sans"/>
                <a:ea typeface="Quattrocento Sans"/>
                <a:cs typeface="Quattrocento Sans"/>
                <a:sym typeface="Quattrocento Sans"/>
              </a:rPr>
              <a:t>What does the feature importance component in the responsible AI dashboard creation process do?</a:t>
            </a:r>
            <a:endParaRPr/>
          </a:p>
        </p:txBody>
      </p:sp>
      <p:sp>
        <p:nvSpPr>
          <p:cNvPr id="699" name="Google Shape;699;p55"/>
          <p:cNvSpPr txBox="1"/>
          <p:nvPr>
            <p:ph type="title"/>
          </p:nvPr>
        </p:nvSpPr>
        <p:spPr>
          <a:xfrm>
            <a:off x="588263" y="3153092"/>
            <a:ext cx="3182027" cy="54864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Question 2</a:t>
            </a:r>
            <a:endParaRPr/>
          </a:p>
        </p:txBody>
      </p:sp>
      <p:sp>
        <p:nvSpPr>
          <p:cNvPr id="700" name="Google Shape;700;p55"/>
          <p:cNvSpPr txBox="1"/>
          <p:nvPr>
            <p:ph idx="2" type="body"/>
          </p:nvPr>
        </p:nvSpPr>
        <p:spPr>
          <a:xfrm>
            <a:off x="588264" y="6272211"/>
            <a:ext cx="3767836"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b="0" i="0" lang="en-US" sz="1800" u="none" cap="none" strike="noStrike">
                <a:solidFill>
                  <a:schemeClr val="dk1"/>
                </a:solidFill>
                <a:latin typeface="Quattrocento Sans"/>
                <a:ea typeface="Quattrocento Sans"/>
                <a:cs typeface="Quattrocento Sans"/>
                <a:sym typeface="Quattrocento Sans"/>
              </a:rPr>
              <a:t>Vote at &lt;LINK&gt;</a:t>
            </a:r>
            <a:endParaRPr/>
          </a:p>
        </p:txBody>
      </p:sp>
      <p:sp>
        <p:nvSpPr>
          <p:cNvPr id="701" name="Google Shape;701;p55"/>
          <p:cNvSpPr/>
          <p:nvPr/>
        </p:nvSpPr>
        <p:spPr>
          <a:xfrm>
            <a:off x="4941888" y="1515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A. It configures the overall and feature error rates.</a:t>
            </a:r>
            <a:endParaRPr/>
          </a:p>
        </p:txBody>
      </p:sp>
      <p:sp>
        <p:nvSpPr>
          <p:cNvPr id="702" name="Google Shape;702;p55"/>
          <p:cNvSpPr/>
          <p:nvPr/>
        </p:nvSpPr>
        <p:spPr>
          <a:xfrm>
            <a:off x="4941888" y="2404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B. It calculates error distributions.</a:t>
            </a:r>
            <a:endParaRPr/>
          </a:p>
        </p:txBody>
      </p:sp>
      <p:sp>
        <p:nvSpPr>
          <p:cNvPr id="703" name="Google Shape;703;p55"/>
          <p:cNvSpPr/>
          <p:nvPr/>
        </p:nvSpPr>
        <p:spPr>
          <a:xfrm>
            <a:off x="4941888" y="3293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C. It initializes the global data for the components.</a:t>
            </a:r>
            <a:endParaRPr/>
          </a:p>
        </p:txBody>
      </p:sp>
      <p:sp>
        <p:nvSpPr>
          <p:cNvPr id="704" name="Google Shape;704;p55"/>
          <p:cNvSpPr/>
          <p:nvPr/>
        </p:nvSpPr>
        <p:spPr>
          <a:xfrm>
            <a:off x="4941888" y="4182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D. It provides a better understanding of what features influence the model's predictions.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6"/>
          <p:cNvSpPr txBox="1"/>
          <p:nvPr>
            <p:ph idx="1" type="body"/>
          </p:nvPr>
        </p:nvSpPr>
        <p:spPr>
          <a:xfrm>
            <a:off x="4941888" y="585789"/>
            <a:ext cx="666750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620"/>
              <a:buFont typeface="Quattrocento Sans"/>
              <a:buNone/>
            </a:pPr>
            <a:r>
              <a:rPr b="1" i="0" lang="en-US" sz="1800" u="none" cap="none" strike="noStrike">
                <a:solidFill>
                  <a:schemeClr val="dk1"/>
                </a:solidFill>
                <a:latin typeface="Quattrocento Sans"/>
                <a:ea typeface="Quattrocento Sans"/>
                <a:cs typeface="Quattrocento Sans"/>
                <a:sym typeface="Quattrocento Sans"/>
              </a:rPr>
              <a:t>What does the feature importance component in the responsible AI dashboard creation process do?</a:t>
            </a:r>
            <a:endParaRPr/>
          </a:p>
        </p:txBody>
      </p:sp>
      <p:sp>
        <p:nvSpPr>
          <p:cNvPr id="711" name="Google Shape;711;p56"/>
          <p:cNvSpPr txBox="1"/>
          <p:nvPr>
            <p:ph type="title"/>
          </p:nvPr>
        </p:nvSpPr>
        <p:spPr>
          <a:xfrm>
            <a:off x="588263" y="3153092"/>
            <a:ext cx="3182027" cy="54864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Question 2</a:t>
            </a:r>
            <a:endParaRPr/>
          </a:p>
        </p:txBody>
      </p:sp>
      <p:sp>
        <p:nvSpPr>
          <p:cNvPr id="712" name="Google Shape;712;p56"/>
          <p:cNvSpPr txBox="1"/>
          <p:nvPr>
            <p:ph idx="2" type="body"/>
          </p:nvPr>
        </p:nvSpPr>
        <p:spPr>
          <a:xfrm>
            <a:off x="588264" y="6272211"/>
            <a:ext cx="3767836"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b="0" i="0" lang="en-US" sz="1800" u="none" cap="none" strike="noStrike">
                <a:solidFill>
                  <a:schemeClr val="dk1"/>
                </a:solidFill>
                <a:latin typeface="Quattrocento Sans"/>
                <a:ea typeface="Quattrocento Sans"/>
                <a:cs typeface="Quattrocento Sans"/>
                <a:sym typeface="Quattrocento Sans"/>
              </a:rPr>
              <a:t>Vote at &lt;LINK&gt;</a:t>
            </a:r>
            <a:endParaRPr/>
          </a:p>
        </p:txBody>
      </p:sp>
      <p:sp>
        <p:nvSpPr>
          <p:cNvPr id="713" name="Google Shape;713;p56"/>
          <p:cNvSpPr/>
          <p:nvPr/>
        </p:nvSpPr>
        <p:spPr>
          <a:xfrm>
            <a:off x="4941888" y="1515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A. It configures the overall and feature error rates.</a:t>
            </a:r>
            <a:endParaRPr/>
          </a:p>
        </p:txBody>
      </p:sp>
      <p:sp>
        <p:nvSpPr>
          <p:cNvPr id="714" name="Google Shape;714;p56"/>
          <p:cNvSpPr/>
          <p:nvPr/>
        </p:nvSpPr>
        <p:spPr>
          <a:xfrm>
            <a:off x="4941888" y="2404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B. It calculates error distributions.</a:t>
            </a:r>
            <a:endParaRPr/>
          </a:p>
        </p:txBody>
      </p:sp>
      <p:sp>
        <p:nvSpPr>
          <p:cNvPr id="715" name="Google Shape;715;p56"/>
          <p:cNvSpPr/>
          <p:nvPr/>
        </p:nvSpPr>
        <p:spPr>
          <a:xfrm>
            <a:off x="4941888" y="3293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C. It initializes the global data for the components.</a:t>
            </a:r>
            <a:endParaRPr/>
          </a:p>
        </p:txBody>
      </p:sp>
      <p:sp>
        <p:nvSpPr>
          <p:cNvPr id="716" name="Google Shape;716;p56"/>
          <p:cNvSpPr/>
          <p:nvPr/>
        </p:nvSpPr>
        <p:spPr>
          <a:xfrm>
            <a:off x="4941888" y="4182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D. </a:t>
            </a:r>
            <a:r>
              <a:rPr b="0" i="0" lang="en-US" sz="1800" u="none" cap="none" strike="noStrike">
                <a:solidFill>
                  <a:srgbClr val="000000"/>
                </a:solidFill>
                <a:latin typeface="Quattrocento Sans"/>
                <a:ea typeface="Quattrocento Sans"/>
                <a:cs typeface="Quattrocento Sans"/>
                <a:sym typeface="Quattrocento Sans"/>
              </a:rPr>
              <a:t>It provides a better understanding of what features influence the model's predictions.</a:t>
            </a:r>
            <a:endParaRPr/>
          </a:p>
        </p:txBody>
      </p:sp>
      <p:sp>
        <p:nvSpPr>
          <p:cNvPr id="717" name="Google Shape;717;p56"/>
          <p:cNvSpPr/>
          <p:nvPr/>
        </p:nvSpPr>
        <p:spPr>
          <a:xfrm>
            <a:off x="4941888" y="4182429"/>
            <a:ext cx="13017500" cy="635000"/>
          </a:xfrm>
          <a:prstGeom prst="rect">
            <a:avLst/>
          </a:prstGeom>
          <a:solidFill>
            <a:srgbClr val="92D050">
              <a:alpha val="34901"/>
            </a:srgbClr>
          </a:solidFill>
          <a:ln cap="flat" cmpd="sng" w="1077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500"/>
                                        <p:tgtEl>
                                          <p:spTgt spid="7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7"/>
          <p:cNvSpPr txBox="1"/>
          <p:nvPr>
            <p:ph idx="1" type="body"/>
          </p:nvPr>
        </p:nvSpPr>
        <p:spPr>
          <a:xfrm>
            <a:off x="4941888" y="585789"/>
            <a:ext cx="666750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620"/>
              <a:buFont typeface="Quattrocento Sans"/>
              <a:buNone/>
            </a:pPr>
            <a:r>
              <a:rPr b="1" i="0" lang="en-US" sz="1800" u="none" cap="none" strike="noStrike">
                <a:solidFill>
                  <a:schemeClr val="dk1"/>
                </a:solidFill>
                <a:latin typeface="Quattrocento Sans"/>
                <a:ea typeface="Quattrocento Sans"/>
                <a:cs typeface="Quattrocento Sans"/>
                <a:sym typeface="Quattrocento Sans"/>
              </a:rPr>
              <a:t>Why is data imbalance in the test dataset a concern when using machine learning models?</a:t>
            </a:r>
            <a:endParaRPr/>
          </a:p>
        </p:txBody>
      </p:sp>
      <p:sp>
        <p:nvSpPr>
          <p:cNvPr id="724" name="Google Shape;724;p57"/>
          <p:cNvSpPr txBox="1"/>
          <p:nvPr>
            <p:ph type="title"/>
          </p:nvPr>
        </p:nvSpPr>
        <p:spPr>
          <a:xfrm>
            <a:off x="588263" y="3153092"/>
            <a:ext cx="3182027" cy="54864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Question 3</a:t>
            </a:r>
            <a:endParaRPr/>
          </a:p>
        </p:txBody>
      </p:sp>
      <p:sp>
        <p:nvSpPr>
          <p:cNvPr id="725" name="Google Shape;725;p57"/>
          <p:cNvSpPr txBox="1"/>
          <p:nvPr>
            <p:ph idx="2" type="body"/>
          </p:nvPr>
        </p:nvSpPr>
        <p:spPr>
          <a:xfrm>
            <a:off x="588264" y="6272211"/>
            <a:ext cx="3767836"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b="0" i="0" lang="en-US" sz="1800" u="none" cap="none" strike="noStrike">
                <a:solidFill>
                  <a:schemeClr val="dk1"/>
                </a:solidFill>
                <a:latin typeface="Quattrocento Sans"/>
                <a:ea typeface="Quattrocento Sans"/>
                <a:cs typeface="Quattrocento Sans"/>
                <a:sym typeface="Quattrocento Sans"/>
              </a:rPr>
              <a:t>Vote at &lt;LINK&gt;</a:t>
            </a:r>
            <a:endParaRPr/>
          </a:p>
        </p:txBody>
      </p:sp>
      <p:sp>
        <p:nvSpPr>
          <p:cNvPr id="726" name="Google Shape;726;p57"/>
          <p:cNvSpPr/>
          <p:nvPr/>
        </p:nvSpPr>
        <p:spPr>
          <a:xfrm>
            <a:off x="4941888" y="1515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A.  It increases model accuracy.</a:t>
            </a:r>
            <a:endParaRPr/>
          </a:p>
        </p:txBody>
      </p:sp>
      <p:sp>
        <p:nvSpPr>
          <p:cNvPr id="727" name="Google Shape;727;p57"/>
          <p:cNvSpPr/>
          <p:nvPr/>
        </p:nvSpPr>
        <p:spPr>
          <a:xfrm>
            <a:off x="4941888" y="2404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B. It makes model evaluation easier.</a:t>
            </a:r>
            <a:endParaRPr/>
          </a:p>
        </p:txBody>
      </p:sp>
      <p:sp>
        <p:nvSpPr>
          <p:cNvPr id="728" name="Google Shape;728;p57"/>
          <p:cNvSpPr/>
          <p:nvPr/>
        </p:nvSpPr>
        <p:spPr>
          <a:xfrm>
            <a:off x="4941888" y="3293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C. It might lead to fairness and inclusiveness issues.</a:t>
            </a:r>
            <a:endParaRPr/>
          </a:p>
        </p:txBody>
      </p:sp>
      <p:sp>
        <p:nvSpPr>
          <p:cNvPr id="729" name="Google Shape;729;p57"/>
          <p:cNvSpPr/>
          <p:nvPr/>
        </p:nvSpPr>
        <p:spPr>
          <a:xfrm>
            <a:off x="4941888" y="4182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D. It has no impact on model performance.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8"/>
          <p:cNvSpPr txBox="1"/>
          <p:nvPr>
            <p:ph idx="1" type="body"/>
          </p:nvPr>
        </p:nvSpPr>
        <p:spPr>
          <a:xfrm>
            <a:off x="4941888" y="585789"/>
            <a:ext cx="666750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620"/>
              <a:buFont typeface="Quattrocento Sans"/>
              <a:buNone/>
            </a:pPr>
            <a:r>
              <a:rPr b="1" i="0" lang="en-US" sz="1800" u="none" cap="none" strike="noStrike">
                <a:solidFill>
                  <a:schemeClr val="dk1"/>
                </a:solidFill>
                <a:latin typeface="Quattrocento Sans"/>
                <a:ea typeface="Quattrocento Sans"/>
                <a:cs typeface="Quattrocento Sans"/>
                <a:sym typeface="Quattrocento Sans"/>
              </a:rPr>
              <a:t>Why is data imbalance in the test dataset a concern when using machine learning models?</a:t>
            </a:r>
            <a:endParaRPr/>
          </a:p>
        </p:txBody>
      </p:sp>
      <p:sp>
        <p:nvSpPr>
          <p:cNvPr id="736" name="Google Shape;736;p58"/>
          <p:cNvSpPr txBox="1"/>
          <p:nvPr>
            <p:ph type="title"/>
          </p:nvPr>
        </p:nvSpPr>
        <p:spPr>
          <a:xfrm>
            <a:off x="588263" y="3153092"/>
            <a:ext cx="3182027" cy="54864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Question 3</a:t>
            </a:r>
            <a:endParaRPr/>
          </a:p>
        </p:txBody>
      </p:sp>
      <p:sp>
        <p:nvSpPr>
          <p:cNvPr id="737" name="Google Shape;737;p58"/>
          <p:cNvSpPr txBox="1"/>
          <p:nvPr>
            <p:ph idx="2" type="body"/>
          </p:nvPr>
        </p:nvSpPr>
        <p:spPr>
          <a:xfrm>
            <a:off x="588264" y="6272211"/>
            <a:ext cx="3767836"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b="0" i="0" lang="en-US" sz="1800" u="none" cap="none" strike="noStrike">
                <a:solidFill>
                  <a:schemeClr val="dk1"/>
                </a:solidFill>
                <a:latin typeface="Quattrocento Sans"/>
                <a:ea typeface="Quattrocento Sans"/>
                <a:cs typeface="Quattrocento Sans"/>
                <a:sym typeface="Quattrocento Sans"/>
              </a:rPr>
              <a:t>Vote at &lt;LINK&gt;</a:t>
            </a:r>
            <a:endParaRPr/>
          </a:p>
        </p:txBody>
      </p:sp>
      <p:sp>
        <p:nvSpPr>
          <p:cNvPr id="738" name="Google Shape;738;p58"/>
          <p:cNvSpPr/>
          <p:nvPr/>
        </p:nvSpPr>
        <p:spPr>
          <a:xfrm>
            <a:off x="4941888" y="1515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A.  It increases model accuracy.</a:t>
            </a:r>
            <a:endParaRPr/>
          </a:p>
        </p:txBody>
      </p:sp>
      <p:sp>
        <p:nvSpPr>
          <p:cNvPr id="739" name="Google Shape;739;p58"/>
          <p:cNvSpPr/>
          <p:nvPr/>
        </p:nvSpPr>
        <p:spPr>
          <a:xfrm>
            <a:off x="4941888" y="2404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B. It makes model evaluation easier.</a:t>
            </a:r>
            <a:endParaRPr/>
          </a:p>
        </p:txBody>
      </p:sp>
      <p:sp>
        <p:nvSpPr>
          <p:cNvPr id="740" name="Google Shape;740;p58"/>
          <p:cNvSpPr/>
          <p:nvPr/>
        </p:nvSpPr>
        <p:spPr>
          <a:xfrm>
            <a:off x="4941888" y="3293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1" i="0" lang="en-US" sz="1800" u="none" cap="none" strike="noStrike">
                <a:solidFill>
                  <a:srgbClr val="000000"/>
                </a:solidFill>
                <a:latin typeface="Quattrocento Sans"/>
                <a:ea typeface="Quattrocento Sans"/>
                <a:cs typeface="Quattrocento Sans"/>
                <a:sym typeface="Quattrocento Sans"/>
              </a:rPr>
              <a:t>C. </a:t>
            </a:r>
            <a:r>
              <a:rPr b="0" i="0" lang="en-US" sz="1800" u="none" cap="none" strike="noStrike">
                <a:solidFill>
                  <a:srgbClr val="000000"/>
                </a:solidFill>
                <a:latin typeface="Quattrocento Sans"/>
                <a:ea typeface="Quattrocento Sans"/>
                <a:cs typeface="Quattrocento Sans"/>
                <a:sym typeface="Quattrocento Sans"/>
              </a:rPr>
              <a:t>It might lead to fairness and inclusiveness issues.</a:t>
            </a:r>
            <a:endParaRPr/>
          </a:p>
        </p:txBody>
      </p:sp>
      <p:sp>
        <p:nvSpPr>
          <p:cNvPr id="741" name="Google Shape;741;p58"/>
          <p:cNvSpPr/>
          <p:nvPr/>
        </p:nvSpPr>
        <p:spPr>
          <a:xfrm>
            <a:off x="4941888" y="3293429"/>
            <a:ext cx="13017500" cy="635000"/>
          </a:xfrm>
          <a:prstGeom prst="rect">
            <a:avLst/>
          </a:prstGeom>
          <a:solidFill>
            <a:srgbClr val="92D050">
              <a:alpha val="34901"/>
            </a:srgbClr>
          </a:solidFill>
          <a:ln cap="flat" cmpd="sng" w="1077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42" name="Google Shape;742;p58"/>
          <p:cNvSpPr/>
          <p:nvPr/>
        </p:nvSpPr>
        <p:spPr>
          <a:xfrm>
            <a:off x="4941888" y="4182429"/>
            <a:ext cx="6667500" cy="635000"/>
          </a:xfrm>
          <a:prstGeom prst="rect">
            <a:avLst/>
          </a:prstGeom>
          <a:noFill/>
          <a:ln>
            <a:noFill/>
          </a:ln>
        </p:spPr>
        <p:txBody>
          <a:bodyPr anchorCtr="0" anchor="t" bIns="45700" lIns="91425" spcFirstLastPara="1" rIns="91425" wrap="square" tIns="45700">
            <a:noAutofit/>
          </a:bodyPr>
          <a:lstStyle/>
          <a:p>
            <a:pPr indent="-457200" lvl="1" marL="45720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D. It has no impact on model performance.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500"/>
                                        <p:tgtEl>
                                          <p:spTgt spid="7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b="0" i="0" lang="en-US" sz="3600" u="none" cap="none" strike="noStrike">
                <a:solidFill>
                  <a:srgbClr val="2A446F"/>
                </a:solidFill>
                <a:latin typeface="Quattrocento Sans"/>
                <a:ea typeface="Quattrocento Sans"/>
                <a:cs typeface="Quattrocento Sans"/>
                <a:sym typeface="Quattrocento Sans"/>
              </a:rPr>
              <a:t>Lab Exercise: What We Will Do Today</a:t>
            </a:r>
            <a:endParaRPr/>
          </a:p>
        </p:txBody>
      </p:sp>
      <p:pic>
        <p:nvPicPr>
          <p:cNvPr descr="Blueprint with solid fill" id="229" name="Google Shape;229;p23"/>
          <p:cNvPicPr preferRelativeResize="0"/>
          <p:nvPr/>
        </p:nvPicPr>
        <p:blipFill rotWithShape="1">
          <a:blip r:embed="rId3">
            <a:alphaModFix/>
          </a:blip>
          <a:srcRect b="0" l="0" r="0" t="0"/>
          <a:stretch/>
        </p:blipFill>
        <p:spPr>
          <a:xfrm>
            <a:off x="6570764" y="3286209"/>
            <a:ext cx="1511521" cy="1511521"/>
          </a:xfrm>
          <a:prstGeom prst="rect">
            <a:avLst/>
          </a:prstGeom>
          <a:noFill/>
          <a:ln>
            <a:noFill/>
          </a:ln>
        </p:spPr>
      </p:pic>
      <p:pic>
        <p:nvPicPr>
          <p:cNvPr descr="Folder Search with solid fill" id="230" name="Google Shape;230;p23"/>
          <p:cNvPicPr preferRelativeResize="0"/>
          <p:nvPr/>
        </p:nvPicPr>
        <p:blipFill rotWithShape="1">
          <a:blip r:embed="rId4">
            <a:alphaModFix/>
          </a:blip>
          <a:srcRect b="0" l="0" r="0" t="0"/>
          <a:stretch/>
        </p:blipFill>
        <p:spPr>
          <a:xfrm>
            <a:off x="588263" y="1664224"/>
            <a:ext cx="1728892" cy="1728892"/>
          </a:xfrm>
          <a:prstGeom prst="rect">
            <a:avLst/>
          </a:prstGeom>
          <a:noFill/>
          <a:ln>
            <a:noFill/>
          </a:ln>
        </p:spPr>
      </p:pic>
      <p:pic>
        <p:nvPicPr>
          <p:cNvPr descr="Pandemic exponential curve bar graph with solid fill" id="231" name="Google Shape;231;p23"/>
          <p:cNvPicPr preferRelativeResize="0"/>
          <p:nvPr/>
        </p:nvPicPr>
        <p:blipFill rotWithShape="1">
          <a:blip r:embed="rId5">
            <a:alphaModFix/>
          </a:blip>
          <a:srcRect b="0" l="0" r="0" t="0"/>
          <a:stretch/>
        </p:blipFill>
        <p:spPr>
          <a:xfrm>
            <a:off x="6623045" y="1881595"/>
            <a:ext cx="1511521" cy="1511521"/>
          </a:xfrm>
          <a:prstGeom prst="rect">
            <a:avLst/>
          </a:prstGeom>
          <a:noFill/>
          <a:ln>
            <a:noFill/>
          </a:ln>
        </p:spPr>
      </p:pic>
      <p:sp>
        <p:nvSpPr>
          <p:cNvPr id="232" name="Google Shape;232;p23"/>
          <p:cNvSpPr txBox="1"/>
          <p:nvPr/>
        </p:nvSpPr>
        <p:spPr>
          <a:xfrm>
            <a:off x="2460694" y="3520301"/>
            <a:ext cx="272090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Quattrocento Sans"/>
                <a:ea typeface="Quattrocento Sans"/>
                <a:cs typeface="Quattrocento Sans"/>
                <a:sym typeface="Quattrocento Sans"/>
              </a:rPr>
              <a:t>Create AML Workspace &amp; register model in </a:t>
            </a:r>
            <a:r>
              <a:rPr b="1" i="0" lang="en-US" sz="1800" u="none" cap="none" strike="noStrike">
                <a:solidFill>
                  <a:srgbClr val="000000"/>
                </a:solidFill>
                <a:latin typeface="Quattrocento Sans"/>
                <a:ea typeface="Quattrocento Sans"/>
                <a:cs typeface="Quattrocento Sans"/>
                <a:sym typeface="Quattrocento Sans"/>
              </a:rPr>
              <a:t>Azure ML Studio </a:t>
            </a:r>
            <a:r>
              <a:rPr b="0" i="0" lang="en-US" sz="1800" u="none" cap="none" strike="noStrike">
                <a:solidFill>
                  <a:srgbClr val="000000"/>
                </a:solidFill>
                <a:latin typeface="Quattrocento Sans"/>
                <a:ea typeface="Quattrocento Sans"/>
                <a:cs typeface="Quattrocento Sans"/>
                <a:sym typeface="Quattrocento Sans"/>
              </a:rPr>
              <a:t>for use</a:t>
            </a:r>
            <a:endParaRPr/>
          </a:p>
        </p:txBody>
      </p:sp>
      <p:pic>
        <p:nvPicPr>
          <p:cNvPr descr="Illustrator with solid fill" id="233" name="Google Shape;233;p23"/>
          <p:cNvPicPr preferRelativeResize="0"/>
          <p:nvPr/>
        </p:nvPicPr>
        <p:blipFill rotWithShape="1">
          <a:blip r:embed="rId6">
            <a:alphaModFix/>
          </a:blip>
          <a:srcRect b="0" l="0" r="0" t="0"/>
          <a:stretch/>
        </p:blipFill>
        <p:spPr>
          <a:xfrm>
            <a:off x="641566" y="3230827"/>
            <a:ext cx="1622286" cy="1622286"/>
          </a:xfrm>
          <a:prstGeom prst="rect">
            <a:avLst/>
          </a:prstGeom>
          <a:noFill/>
          <a:ln>
            <a:noFill/>
          </a:ln>
        </p:spPr>
      </p:pic>
      <p:sp>
        <p:nvSpPr>
          <p:cNvPr id="234" name="Google Shape;234;p23"/>
          <p:cNvSpPr txBox="1"/>
          <p:nvPr/>
        </p:nvSpPr>
        <p:spPr>
          <a:xfrm>
            <a:off x="770769" y="1326835"/>
            <a:ext cx="1492012" cy="307777"/>
          </a:xfrm>
          <a:prstGeom prst="rect">
            <a:avLst/>
          </a:prstGeom>
          <a:solidFill>
            <a:schemeClr val="accent2"/>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1 </a:t>
            </a:r>
            <a:endParaRPr/>
          </a:p>
        </p:txBody>
      </p:sp>
      <p:sp>
        <p:nvSpPr>
          <p:cNvPr id="235" name="Google Shape;235;p23"/>
          <p:cNvSpPr txBox="1"/>
          <p:nvPr/>
        </p:nvSpPr>
        <p:spPr>
          <a:xfrm>
            <a:off x="6548993" y="1251278"/>
            <a:ext cx="1492012" cy="307777"/>
          </a:xfrm>
          <a:prstGeom prst="rect">
            <a:avLst/>
          </a:prstGeom>
          <a:solidFill>
            <a:srgbClr val="A5A5A5"/>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2 </a:t>
            </a:r>
            <a:endParaRPr/>
          </a:p>
        </p:txBody>
      </p:sp>
      <p:sp>
        <p:nvSpPr>
          <p:cNvPr id="236" name="Google Shape;236;p23"/>
          <p:cNvSpPr/>
          <p:nvPr/>
        </p:nvSpPr>
        <p:spPr>
          <a:xfrm>
            <a:off x="5867400" y="1251278"/>
            <a:ext cx="71203" cy="4997122"/>
          </a:xfrm>
          <a:prstGeom prst="rect">
            <a:avLst/>
          </a:prstGeom>
          <a:solidFill>
            <a:srgbClr val="7030A0"/>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237" name="Google Shape;237;p23"/>
          <p:cNvSpPr txBox="1"/>
          <p:nvPr>
            <p:ph idx="1" type="body"/>
          </p:nvPr>
        </p:nvSpPr>
        <p:spPr>
          <a:xfrm>
            <a:off x="641566" y="5417846"/>
            <a:ext cx="5142612" cy="8309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b="0" i="0" lang="en-US" sz="1800" u="none" cap="none" strike="noStrike">
                <a:solidFill>
                  <a:schemeClr val="dk1"/>
                </a:solidFill>
                <a:latin typeface="Quattrocento Sans"/>
                <a:ea typeface="Quattrocento Sans"/>
                <a:cs typeface="Quattrocento Sans"/>
                <a:sym typeface="Quattrocento Sans"/>
              </a:rPr>
              <a:t>We’ll use a dataset of diabetes patient records to </a:t>
            </a:r>
            <a:r>
              <a:rPr b="1" i="0" lang="en-US" sz="1800" u="none" cap="none" strike="noStrike">
                <a:solidFill>
                  <a:schemeClr val="accent2"/>
                </a:solidFill>
                <a:latin typeface="Quattrocento Sans"/>
                <a:ea typeface="Quattrocento Sans"/>
                <a:cs typeface="Quattrocento Sans"/>
                <a:sym typeface="Quattrocento Sans"/>
              </a:rPr>
              <a:t>build &amp; register a model </a:t>
            </a:r>
            <a:r>
              <a:rPr b="0" i="0" lang="en-US" sz="1800" u="none" cap="none" strike="noStrike">
                <a:solidFill>
                  <a:schemeClr val="dk1"/>
                </a:solidFill>
                <a:latin typeface="Quattrocento Sans"/>
                <a:ea typeface="Quattrocento Sans"/>
                <a:cs typeface="Quattrocento Sans"/>
                <a:sym typeface="Quattrocento Sans"/>
              </a:rPr>
              <a:t>that predicts if a patient will be readmitted within 30 days of discharge.</a:t>
            </a:r>
            <a:endParaRPr b="0" i="0" sz="1800" u="none" cap="none" strike="noStrike">
              <a:solidFill>
                <a:schemeClr val="dk1"/>
              </a:solidFill>
              <a:latin typeface="Quattrocento Sans"/>
              <a:ea typeface="Quattrocento Sans"/>
              <a:cs typeface="Quattrocento Sans"/>
              <a:sym typeface="Quattrocento Sans"/>
            </a:endParaRPr>
          </a:p>
        </p:txBody>
      </p:sp>
      <p:sp>
        <p:nvSpPr>
          <p:cNvPr id="238" name="Google Shape;238;p23"/>
          <p:cNvSpPr txBox="1"/>
          <p:nvPr/>
        </p:nvSpPr>
        <p:spPr>
          <a:xfrm>
            <a:off x="2460694" y="2032238"/>
            <a:ext cx="249159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Quattrocento Sans"/>
                <a:ea typeface="Quattrocento Sans"/>
                <a:cs typeface="Quattrocento Sans"/>
                <a:sym typeface="Quattrocento Sans"/>
              </a:rPr>
              <a:t>Build &amp; Train an ML Model for the </a:t>
            </a:r>
            <a:r>
              <a:rPr b="1" lang="en-US" sz="1800">
                <a:solidFill>
                  <a:srgbClr val="000000"/>
                </a:solidFill>
                <a:latin typeface="Quattrocento Sans"/>
                <a:ea typeface="Quattrocento Sans"/>
                <a:cs typeface="Quattrocento Sans"/>
                <a:sym typeface="Quattrocento Sans"/>
              </a:rPr>
              <a:t>UCI Diabetes Dataset</a:t>
            </a:r>
            <a:endParaRPr/>
          </a:p>
        </p:txBody>
      </p:sp>
      <p:sp>
        <p:nvSpPr>
          <p:cNvPr id="239" name="Google Shape;239;p23"/>
          <p:cNvSpPr txBox="1"/>
          <p:nvPr/>
        </p:nvSpPr>
        <p:spPr>
          <a:xfrm>
            <a:off x="8247374" y="3580304"/>
            <a:ext cx="330306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A5A5A5"/>
                </a:solidFill>
                <a:latin typeface="Quattrocento Sans"/>
                <a:ea typeface="Quattrocento Sans"/>
                <a:cs typeface="Quattrocento Sans"/>
                <a:sym typeface="Quattrocento Sans"/>
              </a:rPr>
              <a:t>Use the dashboard to </a:t>
            </a:r>
            <a:r>
              <a:rPr b="1" lang="en-US" sz="1800">
                <a:solidFill>
                  <a:srgbClr val="A5A5A5"/>
                </a:solidFill>
                <a:latin typeface="Quattrocento Sans"/>
                <a:ea typeface="Quattrocento Sans"/>
                <a:cs typeface="Quattrocento Sans"/>
                <a:sym typeface="Quattrocento Sans"/>
              </a:rPr>
              <a:t>debug the model</a:t>
            </a:r>
            <a:r>
              <a:rPr lang="en-US" sz="1800">
                <a:solidFill>
                  <a:srgbClr val="A5A5A5"/>
                </a:solidFill>
                <a:latin typeface="Quattrocento Sans"/>
                <a:ea typeface="Quattrocento Sans"/>
                <a:cs typeface="Quattrocento Sans"/>
                <a:sym typeface="Quattrocento Sans"/>
              </a:rPr>
              <a:t> using various tools, in an intuitive workflow.</a:t>
            </a:r>
            <a:endParaRPr/>
          </a:p>
        </p:txBody>
      </p:sp>
      <p:sp>
        <p:nvSpPr>
          <p:cNvPr id="240" name="Google Shape;240;p23"/>
          <p:cNvSpPr txBox="1"/>
          <p:nvPr/>
        </p:nvSpPr>
        <p:spPr>
          <a:xfrm>
            <a:off x="8217457" y="2067005"/>
            <a:ext cx="336289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A5A5A5"/>
                </a:solidFill>
                <a:latin typeface="Quattrocento Sans"/>
                <a:ea typeface="Quattrocento Sans"/>
                <a:cs typeface="Quattrocento Sans"/>
                <a:sym typeface="Quattrocento Sans"/>
              </a:rPr>
              <a:t>Create a </a:t>
            </a:r>
            <a:r>
              <a:rPr b="1" lang="en-US" sz="1800">
                <a:solidFill>
                  <a:srgbClr val="A5A5A5"/>
                </a:solidFill>
                <a:latin typeface="Quattrocento Sans"/>
                <a:ea typeface="Quattrocento Sans"/>
                <a:cs typeface="Quattrocento Sans"/>
                <a:sym typeface="Quattrocento Sans"/>
              </a:rPr>
              <a:t>Responsible AI Dashboard</a:t>
            </a:r>
            <a:r>
              <a:rPr lang="en-US" sz="1800">
                <a:solidFill>
                  <a:srgbClr val="A5A5A5"/>
                </a:solidFill>
                <a:latin typeface="Quattrocento Sans"/>
                <a:ea typeface="Quattrocento Sans"/>
                <a:cs typeface="Quattrocento Sans"/>
                <a:sym typeface="Quattrocento Sans"/>
              </a:rPr>
              <a:t> with specific components, for the model.</a:t>
            </a:r>
            <a:endParaRPr sz="1800">
              <a:solidFill>
                <a:srgbClr val="A5A5A5"/>
              </a:solidFill>
              <a:latin typeface="Calibri"/>
              <a:ea typeface="Calibri"/>
              <a:cs typeface="Calibri"/>
              <a:sym typeface="Calibri"/>
            </a:endParaRPr>
          </a:p>
        </p:txBody>
      </p:sp>
      <p:sp>
        <p:nvSpPr>
          <p:cNvPr id="241" name="Google Shape;241;p23"/>
          <p:cNvSpPr txBox="1"/>
          <p:nvPr/>
        </p:nvSpPr>
        <p:spPr>
          <a:xfrm>
            <a:off x="6407822" y="5368107"/>
            <a:ext cx="5142612" cy="8309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1620"/>
              <a:buFont typeface="Noto Sans Symbols"/>
              <a:buNone/>
            </a:pPr>
            <a:r>
              <a:rPr b="0" lang="en-US" sz="1800" u="none">
                <a:solidFill>
                  <a:srgbClr val="A5A5A5"/>
                </a:solidFill>
                <a:latin typeface="Quattrocento Sans"/>
                <a:ea typeface="Quattrocento Sans"/>
                <a:cs typeface="Quattrocento Sans"/>
                <a:sym typeface="Quattrocento Sans"/>
              </a:rPr>
              <a:t>We’ll </a:t>
            </a:r>
            <a:r>
              <a:rPr b="1" lang="en-US" sz="1800" u="none">
                <a:solidFill>
                  <a:srgbClr val="A5A5A5"/>
                </a:solidFill>
                <a:latin typeface="Quattrocento Sans"/>
                <a:ea typeface="Quattrocento Sans"/>
                <a:cs typeface="Quattrocento Sans"/>
                <a:sym typeface="Quattrocento Sans"/>
              </a:rPr>
              <a:t>assess model for responsible AI</a:t>
            </a:r>
            <a:r>
              <a:rPr b="0" lang="en-US" sz="1800" u="none">
                <a:solidFill>
                  <a:srgbClr val="A5A5A5"/>
                </a:solidFill>
                <a:latin typeface="Quattrocento Sans"/>
                <a:ea typeface="Quattrocento Sans"/>
                <a:cs typeface="Quattrocento Sans"/>
                <a:sym typeface="Quattrocento Sans"/>
              </a:rPr>
              <a:t> practices by using the error analysis, model overview, data analysis &amp; feature analysis components for insights</a:t>
            </a:r>
            <a:endParaRPr/>
          </a:p>
        </p:txBody>
      </p:sp>
      <p:sp>
        <p:nvSpPr>
          <p:cNvPr id="242" name="Google Shape;242;p23"/>
          <p:cNvSpPr txBox="1"/>
          <p:nvPr/>
        </p:nvSpPr>
        <p:spPr>
          <a:xfrm>
            <a:off x="2581296" y="1251278"/>
            <a:ext cx="692497"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5400">
                <a:solidFill>
                  <a:schemeClr val="dk1"/>
                </a:solidFill>
                <a:latin typeface="Quattrocento Sans"/>
                <a:ea typeface="Quattrocento Sans"/>
                <a:cs typeface="Quattrocento Sans"/>
                <a:sym typeface="Quattrocento Sans"/>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grpSp>
        <p:nvGrpSpPr>
          <p:cNvPr id="748" name="Google Shape;748;p59"/>
          <p:cNvGrpSpPr/>
          <p:nvPr/>
        </p:nvGrpSpPr>
        <p:grpSpPr>
          <a:xfrm>
            <a:off x="762000" y="686450"/>
            <a:ext cx="7543800" cy="5327978"/>
            <a:chOff x="0" y="650"/>
            <a:chExt cx="7543800" cy="5327978"/>
          </a:xfrm>
        </p:grpSpPr>
        <p:cxnSp>
          <p:nvCxnSpPr>
            <p:cNvPr id="749" name="Google Shape;749;p59"/>
            <p:cNvCxnSpPr/>
            <p:nvPr/>
          </p:nvCxnSpPr>
          <p:spPr>
            <a:xfrm>
              <a:off x="0" y="650"/>
              <a:ext cx="7543800" cy="0"/>
            </a:xfrm>
            <a:prstGeom prst="straightConnector1">
              <a:avLst/>
            </a:prstGeom>
            <a:solidFill>
              <a:srgbClr val="C73CCB"/>
            </a:solidFill>
            <a:ln cap="flat" cmpd="sng" w="10775">
              <a:solidFill>
                <a:srgbClr val="C73CCB"/>
              </a:solidFill>
              <a:prstDash val="solid"/>
              <a:round/>
              <a:headEnd len="sm" w="sm" type="none"/>
              <a:tailEnd len="sm" w="sm" type="none"/>
            </a:ln>
          </p:spPr>
        </p:cxnSp>
        <p:sp>
          <p:nvSpPr>
            <p:cNvPr id="750" name="Google Shape;750;p59"/>
            <p:cNvSpPr/>
            <p:nvPr/>
          </p:nvSpPr>
          <p:spPr>
            <a:xfrm>
              <a:off x="0" y="650"/>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9"/>
            <p:cNvSpPr txBox="1"/>
            <p:nvPr/>
          </p:nvSpPr>
          <p:spPr>
            <a:xfrm>
              <a:off x="0" y="650"/>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1 | Prepare The Lab – Launch &amp; Run Notebooks Early</a:t>
              </a:r>
              <a:endParaRPr/>
            </a:p>
          </p:txBody>
        </p:sp>
        <p:cxnSp>
          <p:nvCxnSpPr>
            <p:cNvPr id="752" name="Google Shape;752;p59"/>
            <p:cNvCxnSpPr/>
            <p:nvPr/>
          </p:nvCxnSpPr>
          <p:spPr>
            <a:xfrm>
              <a:off x="0" y="592648"/>
              <a:ext cx="7543800" cy="0"/>
            </a:xfrm>
            <a:prstGeom prst="straightConnector1">
              <a:avLst/>
            </a:prstGeom>
            <a:solidFill>
              <a:srgbClr val="AB30D0"/>
            </a:solidFill>
            <a:ln cap="flat" cmpd="sng" w="10775">
              <a:solidFill>
                <a:srgbClr val="AB30D0"/>
              </a:solidFill>
              <a:prstDash val="solid"/>
              <a:round/>
              <a:headEnd len="sm" w="sm" type="none"/>
              <a:tailEnd len="sm" w="sm" type="none"/>
            </a:ln>
          </p:spPr>
        </p:cxnSp>
        <p:sp>
          <p:nvSpPr>
            <p:cNvPr id="753" name="Google Shape;753;p59"/>
            <p:cNvSpPr/>
            <p:nvPr/>
          </p:nvSpPr>
          <p:spPr>
            <a:xfrm>
              <a:off x="0" y="59264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9"/>
            <p:cNvSpPr txBox="1"/>
            <p:nvPr/>
          </p:nvSpPr>
          <p:spPr>
            <a:xfrm>
              <a:off x="0" y="59264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2 | What is a Responsible AI Dashboard?</a:t>
              </a:r>
              <a:endParaRPr/>
            </a:p>
          </p:txBody>
        </p:sp>
        <p:cxnSp>
          <p:nvCxnSpPr>
            <p:cNvPr id="755" name="Google Shape;755;p59"/>
            <p:cNvCxnSpPr/>
            <p:nvPr/>
          </p:nvCxnSpPr>
          <p:spPr>
            <a:xfrm>
              <a:off x="0" y="1184645"/>
              <a:ext cx="7543800" cy="0"/>
            </a:xfrm>
            <a:prstGeom prst="straightConnector1">
              <a:avLst/>
            </a:prstGeom>
            <a:solidFill>
              <a:srgbClr val="8B27D2"/>
            </a:solidFill>
            <a:ln cap="flat" cmpd="sng" w="10775">
              <a:solidFill>
                <a:srgbClr val="8B27D2"/>
              </a:solidFill>
              <a:prstDash val="solid"/>
              <a:round/>
              <a:headEnd len="sm" w="sm" type="none"/>
              <a:tailEnd len="sm" w="sm" type="none"/>
            </a:ln>
          </p:spPr>
        </p:cxnSp>
        <p:sp>
          <p:nvSpPr>
            <p:cNvPr id="756" name="Google Shape;756;p59"/>
            <p:cNvSpPr/>
            <p:nvPr/>
          </p:nvSpPr>
          <p:spPr>
            <a:xfrm>
              <a:off x="0" y="1184645"/>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9"/>
            <p:cNvSpPr txBox="1"/>
            <p:nvPr/>
          </p:nvSpPr>
          <p:spPr>
            <a:xfrm>
              <a:off x="0" y="1184645"/>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3 | Error Analysis On A Model</a:t>
              </a:r>
              <a:endParaRPr/>
            </a:p>
          </p:txBody>
        </p:sp>
        <p:cxnSp>
          <p:nvCxnSpPr>
            <p:cNvPr id="758" name="Google Shape;758;p59"/>
            <p:cNvCxnSpPr/>
            <p:nvPr/>
          </p:nvCxnSpPr>
          <p:spPr>
            <a:xfrm>
              <a:off x="0" y="1776643"/>
              <a:ext cx="7543800" cy="0"/>
            </a:xfrm>
            <a:prstGeom prst="straightConnector1">
              <a:avLst/>
            </a:prstGeom>
            <a:solidFill>
              <a:srgbClr val="661FD4"/>
            </a:solidFill>
            <a:ln cap="flat" cmpd="sng" w="10775">
              <a:solidFill>
                <a:srgbClr val="661FD4"/>
              </a:solidFill>
              <a:prstDash val="solid"/>
              <a:round/>
              <a:headEnd len="sm" w="sm" type="none"/>
              <a:tailEnd len="sm" w="sm" type="none"/>
            </a:ln>
          </p:spPr>
        </p:cxnSp>
        <p:sp>
          <p:nvSpPr>
            <p:cNvPr id="759" name="Google Shape;759;p59"/>
            <p:cNvSpPr/>
            <p:nvPr/>
          </p:nvSpPr>
          <p:spPr>
            <a:xfrm>
              <a:off x="0" y="1776643"/>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9"/>
            <p:cNvSpPr txBox="1"/>
            <p:nvPr/>
          </p:nvSpPr>
          <p:spPr>
            <a:xfrm>
              <a:off x="0" y="1776643"/>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4 | Find Model Performance Inconsistencies</a:t>
              </a:r>
              <a:endParaRPr/>
            </a:p>
          </p:txBody>
        </p:sp>
        <p:cxnSp>
          <p:nvCxnSpPr>
            <p:cNvPr id="761" name="Google Shape;761;p59"/>
            <p:cNvCxnSpPr/>
            <p:nvPr/>
          </p:nvCxnSpPr>
          <p:spPr>
            <a:xfrm>
              <a:off x="0" y="2368641"/>
              <a:ext cx="7543800" cy="0"/>
            </a:xfrm>
            <a:prstGeom prst="straightConnector1">
              <a:avLst/>
            </a:prstGeom>
            <a:solidFill>
              <a:srgbClr val="3E19D3"/>
            </a:solidFill>
            <a:ln cap="flat" cmpd="sng" w="10775">
              <a:solidFill>
                <a:srgbClr val="3E19D3"/>
              </a:solidFill>
              <a:prstDash val="solid"/>
              <a:round/>
              <a:headEnd len="sm" w="sm" type="none"/>
              <a:tailEnd len="sm" w="sm" type="none"/>
            </a:ln>
          </p:spPr>
        </p:cxnSp>
        <p:sp>
          <p:nvSpPr>
            <p:cNvPr id="762" name="Google Shape;762;p59"/>
            <p:cNvSpPr/>
            <p:nvPr/>
          </p:nvSpPr>
          <p:spPr>
            <a:xfrm>
              <a:off x="0" y="236864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9"/>
            <p:cNvSpPr txBox="1"/>
            <p:nvPr/>
          </p:nvSpPr>
          <p:spPr>
            <a:xfrm>
              <a:off x="0" y="236864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5 | Expose Data Biases</a:t>
              </a:r>
              <a:endParaRPr/>
            </a:p>
          </p:txBody>
        </p:sp>
        <p:cxnSp>
          <p:nvCxnSpPr>
            <p:cNvPr id="764" name="Google Shape;764;p59"/>
            <p:cNvCxnSpPr/>
            <p:nvPr/>
          </p:nvCxnSpPr>
          <p:spPr>
            <a:xfrm>
              <a:off x="0" y="2960638"/>
              <a:ext cx="7543800" cy="0"/>
            </a:xfrm>
            <a:prstGeom prst="straightConnector1">
              <a:avLst/>
            </a:prstGeom>
            <a:solidFill>
              <a:srgbClr val="1411D4"/>
            </a:solidFill>
            <a:ln cap="flat" cmpd="sng" w="10775">
              <a:solidFill>
                <a:srgbClr val="1411D4"/>
              </a:solidFill>
              <a:prstDash val="solid"/>
              <a:round/>
              <a:headEnd len="sm" w="sm" type="none"/>
              <a:tailEnd len="sm" w="sm" type="none"/>
            </a:ln>
          </p:spPr>
        </p:cxnSp>
        <p:sp>
          <p:nvSpPr>
            <p:cNvPr id="765" name="Google Shape;765;p59"/>
            <p:cNvSpPr/>
            <p:nvPr/>
          </p:nvSpPr>
          <p:spPr>
            <a:xfrm>
              <a:off x="0" y="296063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9"/>
            <p:cNvSpPr txBox="1"/>
            <p:nvPr/>
          </p:nvSpPr>
          <p:spPr>
            <a:xfrm>
              <a:off x="0" y="296063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6 | Explain &amp; Interpret Model</a:t>
              </a:r>
              <a:endParaRPr/>
            </a:p>
          </p:txBody>
        </p:sp>
        <p:cxnSp>
          <p:nvCxnSpPr>
            <p:cNvPr id="767" name="Google Shape;767;p59"/>
            <p:cNvCxnSpPr/>
            <p:nvPr/>
          </p:nvCxnSpPr>
          <p:spPr>
            <a:xfrm>
              <a:off x="0" y="3552636"/>
              <a:ext cx="7543800" cy="0"/>
            </a:xfrm>
            <a:prstGeom prst="straightConnector1">
              <a:avLst/>
            </a:prstGeom>
            <a:solidFill>
              <a:srgbClr val="0B31D3"/>
            </a:solidFill>
            <a:ln cap="flat" cmpd="sng" w="10775">
              <a:solidFill>
                <a:srgbClr val="0B31D3"/>
              </a:solidFill>
              <a:prstDash val="solid"/>
              <a:round/>
              <a:headEnd len="sm" w="sm" type="none"/>
              <a:tailEnd len="sm" w="sm" type="none"/>
            </a:ln>
          </p:spPr>
        </p:cxnSp>
        <p:sp>
          <p:nvSpPr>
            <p:cNvPr id="768" name="Google Shape;768;p59"/>
            <p:cNvSpPr/>
            <p:nvPr/>
          </p:nvSpPr>
          <p:spPr>
            <a:xfrm>
              <a:off x="0" y="3552636"/>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9"/>
            <p:cNvSpPr txBox="1"/>
            <p:nvPr/>
          </p:nvSpPr>
          <p:spPr>
            <a:xfrm>
              <a:off x="0" y="3552636"/>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7 | Complete Exercises – Prioritize Dashboard Section</a:t>
              </a:r>
              <a:endParaRPr/>
            </a:p>
          </p:txBody>
        </p:sp>
        <p:cxnSp>
          <p:nvCxnSpPr>
            <p:cNvPr id="770" name="Google Shape;770;p59"/>
            <p:cNvCxnSpPr/>
            <p:nvPr/>
          </p:nvCxnSpPr>
          <p:spPr>
            <a:xfrm>
              <a:off x="0" y="4144634"/>
              <a:ext cx="7543800" cy="0"/>
            </a:xfrm>
            <a:prstGeom prst="straightConnector1">
              <a:avLst/>
            </a:prstGeom>
            <a:solidFill>
              <a:srgbClr val="0653D2"/>
            </a:solidFill>
            <a:ln cap="flat" cmpd="sng" w="10775">
              <a:solidFill>
                <a:srgbClr val="0653D2"/>
              </a:solidFill>
              <a:prstDash val="solid"/>
              <a:round/>
              <a:headEnd len="sm" w="sm" type="none"/>
              <a:tailEnd len="sm" w="sm" type="none"/>
            </a:ln>
          </p:spPr>
        </p:cxnSp>
        <p:sp>
          <p:nvSpPr>
            <p:cNvPr id="771" name="Google Shape;771;p59"/>
            <p:cNvSpPr/>
            <p:nvPr/>
          </p:nvSpPr>
          <p:spPr>
            <a:xfrm>
              <a:off x="0" y="4144634"/>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9"/>
            <p:cNvSpPr txBox="1"/>
            <p:nvPr/>
          </p:nvSpPr>
          <p:spPr>
            <a:xfrm>
              <a:off x="0" y="4144634"/>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8 | Knowledge Check</a:t>
              </a:r>
              <a:endParaRPr/>
            </a:p>
          </p:txBody>
        </p:sp>
        <p:cxnSp>
          <p:nvCxnSpPr>
            <p:cNvPr id="773" name="Google Shape;773;p59"/>
            <p:cNvCxnSpPr/>
            <p:nvPr/>
          </p:nvCxnSpPr>
          <p:spPr>
            <a:xfrm>
              <a:off x="0" y="4736631"/>
              <a:ext cx="7543800" cy="0"/>
            </a:xfrm>
            <a:prstGeom prst="straightConnector1">
              <a:avLst/>
            </a:prstGeom>
            <a:solidFill>
              <a:srgbClr val="0076D1"/>
            </a:solidFill>
            <a:ln cap="flat" cmpd="sng" w="10775">
              <a:solidFill>
                <a:srgbClr val="0076D1"/>
              </a:solidFill>
              <a:prstDash val="solid"/>
              <a:round/>
              <a:headEnd len="sm" w="sm" type="none"/>
              <a:tailEnd len="sm" w="sm" type="none"/>
            </a:ln>
          </p:spPr>
        </p:cxnSp>
        <p:sp>
          <p:nvSpPr>
            <p:cNvPr id="774" name="Google Shape;774;p59"/>
            <p:cNvSpPr/>
            <p:nvPr/>
          </p:nvSpPr>
          <p:spPr>
            <a:xfrm>
              <a:off x="0" y="473663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txBox="1"/>
            <p:nvPr/>
          </p:nvSpPr>
          <p:spPr>
            <a:xfrm>
              <a:off x="0" y="473663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400"/>
                <a:buFont typeface="Arial"/>
                <a:buNone/>
              </a:pPr>
              <a:r>
                <a:rPr b="1" i="0" lang="en-US" sz="2400">
                  <a:solidFill>
                    <a:schemeClr val="accent2"/>
                  </a:solidFill>
                  <a:latin typeface="Quattrocento Sans"/>
                  <a:ea typeface="Quattrocento Sans"/>
                  <a:cs typeface="Quattrocento Sans"/>
                  <a:sym typeface="Quattrocento Sans"/>
                </a:rPr>
                <a:t>9 | Summary</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0"/>
          <p:cNvSpPr txBox="1"/>
          <p:nvPr>
            <p:ph type="title"/>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3"/>
              </a:buClr>
              <a:buSzPts val="3600"/>
              <a:buFont typeface="Quattrocento Sans"/>
              <a:buNone/>
            </a:pPr>
            <a:r>
              <a:rPr b="0" i="0" lang="en-US" sz="3600" u="none" cap="none" strike="noStrike">
                <a:solidFill>
                  <a:schemeClr val="accent3"/>
                </a:solidFill>
                <a:latin typeface="Quattrocento Sans"/>
                <a:ea typeface="Quattrocento Sans"/>
                <a:cs typeface="Quattrocento Sans"/>
                <a:sym typeface="Quattrocento Sans"/>
              </a:rPr>
              <a:t>Model Debugging</a:t>
            </a:r>
            <a:r>
              <a:rPr b="0" i="0" lang="en-US" sz="3600" u="none" cap="none" strike="noStrike">
                <a:solidFill>
                  <a:srgbClr val="2A446F"/>
                </a:solidFill>
                <a:latin typeface="Quattrocento Sans"/>
                <a:ea typeface="Quattrocento Sans"/>
                <a:cs typeface="Quattrocento Sans"/>
                <a:sym typeface="Quattrocento Sans"/>
              </a:rPr>
              <a:t>: What We Learned Today</a:t>
            </a:r>
            <a:endParaRPr/>
          </a:p>
        </p:txBody>
      </p:sp>
      <p:sp>
        <p:nvSpPr>
          <p:cNvPr id="782" name="Google Shape;782;p60"/>
          <p:cNvSpPr txBox="1"/>
          <p:nvPr>
            <p:ph idx="1" type="body"/>
          </p:nvPr>
        </p:nvSpPr>
        <p:spPr>
          <a:xfrm>
            <a:off x="584199" y="1435100"/>
            <a:ext cx="5511801" cy="129266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2520"/>
              <a:buFont typeface="Noto Sans Symbols"/>
              <a:buNone/>
            </a:pPr>
            <a:r>
              <a:rPr b="0" i="0" lang="en-US" sz="2800" u="none" cap="none" strike="noStrike">
                <a:solidFill>
                  <a:schemeClr val="dk1"/>
                </a:solidFill>
                <a:latin typeface="Quattrocento Sans"/>
                <a:ea typeface="Quattrocento Sans"/>
                <a:cs typeface="Quattrocento Sans"/>
                <a:sym typeface="Quattrocento Sans"/>
              </a:rPr>
              <a:t>When we train a machine </a:t>
            </a:r>
            <a:br>
              <a:rPr b="0" i="0" lang="en-US" sz="2800" u="none" cap="none" strike="noStrike">
                <a:solidFill>
                  <a:schemeClr val="dk1"/>
                </a:solidFill>
                <a:latin typeface="Quattrocento Sans"/>
                <a:ea typeface="Quattrocento Sans"/>
                <a:cs typeface="Quattrocento Sans"/>
                <a:sym typeface="Quattrocento Sans"/>
              </a:rPr>
            </a:br>
            <a:r>
              <a:rPr b="0" i="0" lang="en-US" sz="2800" u="none" cap="none" strike="noStrike">
                <a:solidFill>
                  <a:schemeClr val="dk1"/>
                </a:solidFill>
                <a:latin typeface="Quattrocento Sans"/>
                <a:ea typeface="Quattrocento Sans"/>
                <a:cs typeface="Quattrocento Sans"/>
                <a:sym typeface="Quattrocento Sans"/>
              </a:rPr>
              <a:t>learning model, we want it to </a:t>
            </a:r>
            <a:br>
              <a:rPr b="0" i="0" lang="en-US" sz="2800" u="none" cap="none" strike="noStrike">
                <a:solidFill>
                  <a:schemeClr val="dk1"/>
                </a:solidFill>
                <a:latin typeface="Quattrocento Sans"/>
                <a:ea typeface="Quattrocento Sans"/>
                <a:cs typeface="Quattrocento Sans"/>
                <a:sym typeface="Quattrocento Sans"/>
              </a:rPr>
            </a:br>
            <a:r>
              <a:rPr b="0" i="0" lang="en-US" sz="2800" u="none" cap="none" strike="noStrike">
                <a:solidFill>
                  <a:schemeClr val="dk1"/>
                </a:solidFill>
                <a:latin typeface="Quattrocento Sans"/>
                <a:ea typeface="Quattrocento Sans"/>
                <a:cs typeface="Quattrocento Sans"/>
                <a:sym typeface="Quattrocento Sans"/>
              </a:rPr>
              <a:t>learn or uncover patterns.</a:t>
            </a:r>
            <a:endParaRPr/>
          </a:p>
        </p:txBody>
      </p:sp>
      <p:sp>
        <p:nvSpPr>
          <p:cNvPr id="783" name="Google Shape;783;p60"/>
          <p:cNvSpPr/>
          <p:nvPr/>
        </p:nvSpPr>
        <p:spPr>
          <a:xfrm>
            <a:off x="328443" y="3103431"/>
            <a:ext cx="9677400" cy="2751522"/>
          </a:xfrm>
          <a:prstGeom prst="rect">
            <a:avLst/>
          </a:prstGeom>
          <a:noFill/>
          <a:ln>
            <a:noFill/>
          </a:ln>
        </p:spPr>
        <p:txBody>
          <a:bodyPr anchorCtr="0" anchor="ctr" bIns="45700" lIns="91425" spcFirstLastPara="1" rIns="91425" wrap="square" tIns="45700">
            <a:noAutofit/>
          </a:bodyPr>
          <a:lstStyle/>
          <a:p>
            <a:pPr indent="-365760" lvl="0" marL="635000" marR="0" rtl="0" algn="l">
              <a:spcBef>
                <a:spcPts val="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Create a Responsible AI dashboard.</a:t>
            </a:r>
            <a:endParaRPr/>
          </a:p>
          <a:p>
            <a:pPr indent="-365760" lvl="0" marL="635000" marR="0" rtl="0" algn="l">
              <a:spcBef>
                <a:spcPts val="72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Identify where the model has errors.</a:t>
            </a:r>
            <a:endParaRPr/>
          </a:p>
          <a:p>
            <a:pPr indent="-365760" lvl="0" marL="635000" marR="0" rtl="0" algn="l">
              <a:spcBef>
                <a:spcPts val="72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Discover data over or under representation </a:t>
            </a:r>
            <a:br>
              <a:rPr lang="en-US" sz="1800">
                <a:solidFill>
                  <a:srgbClr val="2A446F"/>
                </a:solidFill>
                <a:latin typeface="Quattrocento Sans"/>
                <a:ea typeface="Quattrocento Sans"/>
                <a:cs typeface="Quattrocento Sans"/>
                <a:sym typeface="Quattrocento Sans"/>
              </a:rPr>
            </a:br>
            <a:r>
              <a:rPr lang="en-US" sz="1800">
                <a:solidFill>
                  <a:srgbClr val="2A446F"/>
                </a:solidFill>
                <a:latin typeface="Quattrocento Sans"/>
                <a:ea typeface="Quattrocento Sans"/>
                <a:cs typeface="Quattrocento Sans"/>
                <a:sym typeface="Quattrocento Sans"/>
              </a:rPr>
              <a:t>to mitigate biases.</a:t>
            </a:r>
            <a:endParaRPr/>
          </a:p>
          <a:p>
            <a:pPr indent="-365760" lvl="0" marL="635000" marR="0" rtl="0" algn="l">
              <a:spcBef>
                <a:spcPts val="72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Understand what drives a model outcome </a:t>
            </a:r>
            <a:br>
              <a:rPr lang="en-US" sz="1800">
                <a:solidFill>
                  <a:srgbClr val="2A446F"/>
                </a:solidFill>
                <a:latin typeface="Quattrocento Sans"/>
                <a:ea typeface="Quattrocento Sans"/>
                <a:cs typeface="Quattrocento Sans"/>
                <a:sym typeface="Quattrocento Sans"/>
              </a:rPr>
            </a:br>
            <a:r>
              <a:rPr lang="en-US" sz="1800">
                <a:solidFill>
                  <a:srgbClr val="2A446F"/>
                </a:solidFill>
                <a:latin typeface="Quattrocento Sans"/>
                <a:ea typeface="Quattrocento Sans"/>
                <a:cs typeface="Quattrocento Sans"/>
                <a:sym typeface="Quattrocento Sans"/>
              </a:rPr>
              <a:t>with explainable and interpretability.</a:t>
            </a:r>
            <a:endParaRPr/>
          </a:p>
          <a:p>
            <a:pPr indent="-365760" lvl="0" marL="635000" marR="0" rtl="0" algn="l">
              <a:spcBef>
                <a:spcPts val="720"/>
              </a:spcBef>
              <a:spcAft>
                <a:spcPts val="0"/>
              </a:spcAft>
              <a:buClr>
                <a:srgbClr val="2A446F"/>
              </a:buClr>
              <a:buSzPts val="1800"/>
              <a:buFont typeface="Quattrocento Sans"/>
              <a:buChar char="•"/>
            </a:pPr>
            <a:r>
              <a:rPr lang="en-US" sz="1800">
                <a:solidFill>
                  <a:srgbClr val="2A446F"/>
                </a:solidFill>
                <a:latin typeface="Quattrocento Sans"/>
                <a:ea typeface="Quattrocento Sans"/>
                <a:cs typeface="Quattrocento Sans"/>
                <a:sym typeface="Quattrocento Sans"/>
              </a:rPr>
              <a:t>Mitigate issues to meet </a:t>
            </a:r>
            <a:br>
              <a:rPr lang="en-US" sz="1800">
                <a:solidFill>
                  <a:srgbClr val="2A446F"/>
                </a:solidFill>
                <a:latin typeface="Quattrocento Sans"/>
                <a:ea typeface="Quattrocento Sans"/>
                <a:cs typeface="Quattrocento Sans"/>
                <a:sym typeface="Quattrocento Sans"/>
              </a:rPr>
            </a:br>
            <a:r>
              <a:rPr lang="en-US" sz="1800">
                <a:solidFill>
                  <a:srgbClr val="2A446F"/>
                </a:solidFill>
                <a:latin typeface="Quattrocento Sans"/>
                <a:ea typeface="Quattrocento Sans"/>
                <a:cs typeface="Quattrocento Sans"/>
                <a:sym typeface="Quattrocento Sans"/>
              </a:rPr>
              <a:t>compliance regulation requirements.</a:t>
            </a:r>
            <a:endParaRPr/>
          </a:p>
        </p:txBody>
      </p:sp>
      <p:pic>
        <p:nvPicPr>
          <p:cNvPr id="784" name="Google Shape;784;p60"/>
          <p:cNvPicPr preferRelativeResize="0"/>
          <p:nvPr/>
        </p:nvPicPr>
        <p:blipFill rotWithShape="1">
          <a:blip r:embed="rId3">
            <a:alphaModFix/>
          </a:blip>
          <a:srcRect b="0" l="0" r="0" t="0"/>
          <a:stretch/>
        </p:blipFill>
        <p:spPr>
          <a:xfrm>
            <a:off x="5580993" y="1795976"/>
            <a:ext cx="6282564" cy="40983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1"/>
          <p:cNvSpPr txBox="1"/>
          <p:nvPr>
            <p:ph type="title"/>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3"/>
              </a:buClr>
              <a:buSzPts val="3600"/>
              <a:buFont typeface="Quattrocento Sans"/>
              <a:buNone/>
            </a:pPr>
            <a:r>
              <a:rPr b="0" i="0" lang="en-US" sz="3600" u="none" cap="none" strike="noStrike">
                <a:solidFill>
                  <a:schemeClr val="accent3"/>
                </a:solidFill>
                <a:latin typeface="Quattrocento Sans"/>
                <a:ea typeface="Quattrocento Sans"/>
                <a:cs typeface="Quattrocento Sans"/>
                <a:sym typeface="Quattrocento Sans"/>
              </a:rPr>
              <a:t>Lab Exercise</a:t>
            </a:r>
            <a:r>
              <a:rPr b="0" i="0" lang="en-US" sz="3600" u="none" cap="none" strike="noStrike">
                <a:solidFill>
                  <a:srgbClr val="2A446F"/>
                </a:solidFill>
                <a:latin typeface="Quattrocento Sans"/>
                <a:ea typeface="Quattrocento Sans"/>
                <a:cs typeface="Quattrocento Sans"/>
                <a:sym typeface="Quattrocento Sans"/>
              </a:rPr>
              <a:t>: What We Did Today</a:t>
            </a:r>
            <a:endParaRPr/>
          </a:p>
        </p:txBody>
      </p:sp>
      <p:pic>
        <p:nvPicPr>
          <p:cNvPr descr="Blueprint with solid fill" id="791" name="Google Shape;791;p61"/>
          <p:cNvPicPr preferRelativeResize="0"/>
          <p:nvPr/>
        </p:nvPicPr>
        <p:blipFill rotWithShape="1">
          <a:blip r:embed="rId3">
            <a:alphaModFix/>
          </a:blip>
          <a:srcRect b="0" l="0" r="0" t="0"/>
          <a:stretch/>
        </p:blipFill>
        <p:spPr>
          <a:xfrm>
            <a:off x="6570764" y="3286209"/>
            <a:ext cx="1511521" cy="1511521"/>
          </a:xfrm>
          <a:prstGeom prst="rect">
            <a:avLst/>
          </a:prstGeom>
          <a:noFill/>
          <a:ln>
            <a:noFill/>
          </a:ln>
        </p:spPr>
      </p:pic>
      <p:pic>
        <p:nvPicPr>
          <p:cNvPr descr="Folder Search with solid fill" id="792" name="Google Shape;792;p61"/>
          <p:cNvPicPr preferRelativeResize="0"/>
          <p:nvPr/>
        </p:nvPicPr>
        <p:blipFill rotWithShape="1">
          <a:blip r:embed="rId4">
            <a:alphaModFix/>
          </a:blip>
          <a:srcRect b="0" l="0" r="0" t="0"/>
          <a:stretch/>
        </p:blipFill>
        <p:spPr>
          <a:xfrm>
            <a:off x="588263" y="1664224"/>
            <a:ext cx="1728892" cy="1728892"/>
          </a:xfrm>
          <a:prstGeom prst="rect">
            <a:avLst/>
          </a:prstGeom>
          <a:noFill/>
          <a:ln>
            <a:noFill/>
          </a:ln>
        </p:spPr>
      </p:pic>
      <p:pic>
        <p:nvPicPr>
          <p:cNvPr descr="Pandemic exponential curve bar graph with solid fill" id="793" name="Google Shape;793;p61"/>
          <p:cNvPicPr preferRelativeResize="0"/>
          <p:nvPr/>
        </p:nvPicPr>
        <p:blipFill rotWithShape="1">
          <a:blip r:embed="rId5">
            <a:alphaModFix/>
          </a:blip>
          <a:srcRect b="0" l="0" r="0" t="0"/>
          <a:stretch/>
        </p:blipFill>
        <p:spPr>
          <a:xfrm>
            <a:off x="6623045" y="1881595"/>
            <a:ext cx="1511521" cy="1511521"/>
          </a:xfrm>
          <a:prstGeom prst="rect">
            <a:avLst/>
          </a:prstGeom>
          <a:noFill/>
          <a:ln>
            <a:noFill/>
          </a:ln>
        </p:spPr>
      </p:pic>
      <p:sp>
        <p:nvSpPr>
          <p:cNvPr id="794" name="Google Shape;794;p61"/>
          <p:cNvSpPr txBox="1"/>
          <p:nvPr/>
        </p:nvSpPr>
        <p:spPr>
          <a:xfrm>
            <a:off x="2460694" y="3520301"/>
            <a:ext cx="272090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Quattrocento Sans"/>
                <a:ea typeface="Quattrocento Sans"/>
                <a:cs typeface="Quattrocento Sans"/>
                <a:sym typeface="Quattrocento Sans"/>
              </a:rPr>
              <a:t>Create AML Workspace &amp; register model in </a:t>
            </a:r>
            <a:r>
              <a:rPr b="1" lang="en-US" sz="1800">
                <a:solidFill>
                  <a:srgbClr val="000000"/>
                </a:solidFill>
                <a:latin typeface="Quattrocento Sans"/>
                <a:ea typeface="Quattrocento Sans"/>
                <a:cs typeface="Quattrocento Sans"/>
                <a:sym typeface="Quattrocento Sans"/>
              </a:rPr>
              <a:t>Azure ML Studio </a:t>
            </a:r>
            <a:r>
              <a:rPr lang="en-US" sz="1800">
                <a:solidFill>
                  <a:srgbClr val="000000"/>
                </a:solidFill>
                <a:latin typeface="Quattrocento Sans"/>
                <a:ea typeface="Quattrocento Sans"/>
                <a:cs typeface="Quattrocento Sans"/>
                <a:sym typeface="Quattrocento Sans"/>
              </a:rPr>
              <a:t>for use</a:t>
            </a:r>
            <a:endParaRPr/>
          </a:p>
        </p:txBody>
      </p:sp>
      <p:pic>
        <p:nvPicPr>
          <p:cNvPr descr="Illustrator with solid fill" id="795" name="Google Shape;795;p61"/>
          <p:cNvPicPr preferRelativeResize="0"/>
          <p:nvPr/>
        </p:nvPicPr>
        <p:blipFill rotWithShape="1">
          <a:blip r:embed="rId6">
            <a:alphaModFix/>
          </a:blip>
          <a:srcRect b="0" l="0" r="0" t="0"/>
          <a:stretch/>
        </p:blipFill>
        <p:spPr>
          <a:xfrm>
            <a:off x="641566" y="3230827"/>
            <a:ext cx="1622286" cy="1622286"/>
          </a:xfrm>
          <a:prstGeom prst="rect">
            <a:avLst/>
          </a:prstGeom>
          <a:noFill/>
          <a:ln>
            <a:noFill/>
          </a:ln>
        </p:spPr>
      </p:pic>
      <p:sp>
        <p:nvSpPr>
          <p:cNvPr id="796" name="Google Shape;796;p61"/>
          <p:cNvSpPr txBox="1"/>
          <p:nvPr/>
        </p:nvSpPr>
        <p:spPr>
          <a:xfrm>
            <a:off x="770769" y="1326835"/>
            <a:ext cx="1492012" cy="307777"/>
          </a:xfrm>
          <a:prstGeom prst="rect">
            <a:avLst/>
          </a:prstGeom>
          <a:solidFill>
            <a:schemeClr val="accent2"/>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1 </a:t>
            </a:r>
            <a:endParaRPr/>
          </a:p>
        </p:txBody>
      </p:sp>
      <p:sp>
        <p:nvSpPr>
          <p:cNvPr id="797" name="Google Shape;797;p61"/>
          <p:cNvSpPr txBox="1"/>
          <p:nvPr/>
        </p:nvSpPr>
        <p:spPr>
          <a:xfrm>
            <a:off x="6548993" y="1251278"/>
            <a:ext cx="1492012" cy="307777"/>
          </a:xfrm>
          <a:prstGeom prst="rect">
            <a:avLst/>
          </a:prstGeom>
          <a:solidFill>
            <a:schemeClr val="accent3"/>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2 </a:t>
            </a:r>
            <a:endParaRPr/>
          </a:p>
        </p:txBody>
      </p:sp>
      <p:sp>
        <p:nvSpPr>
          <p:cNvPr id="798" name="Google Shape;798;p61"/>
          <p:cNvSpPr/>
          <p:nvPr/>
        </p:nvSpPr>
        <p:spPr>
          <a:xfrm>
            <a:off x="5867400" y="1251278"/>
            <a:ext cx="71203" cy="4997122"/>
          </a:xfrm>
          <a:prstGeom prst="rect">
            <a:avLst/>
          </a:prstGeom>
          <a:solidFill>
            <a:srgbClr val="7030A0"/>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799" name="Google Shape;799;p61"/>
          <p:cNvSpPr txBox="1"/>
          <p:nvPr>
            <p:ph idx="1" type="body"/>
          </p:nvPr>
        </p:nvSpPr>
        <p:spPr>
          <a:xfrm>
            <a:off x="641566" y="5417846"/>
            <a:ext cx="5142612" cy="8309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620"/>
              <a:buFont typeface="Noto Sans Symbols"/>
              <a:buNone/>
            </a:pPr>
            <a:r>
              <a:rPr b="0" i="0" lang="en-US" sz="1800" u="none" cap="none" strike="noStrike">
                <a:solidFill>
                  <a:schemeClr val="dk1"/>
                </a:solidFill>
                <a:latin typeface="Quattrocento Sans"/>
                <a:ea typeface="Quattrocento Sans"/>
                <a:cs typeface="Quattrocento Sans"/>
                <a:sym typeface="Quattrocento Sans"/>
              </a:rPr>
              <a:t>We’ll use a dataset of diabetes patient records to </a:t>
            </a:r>
            <a:r>
              <a:rPr b="1" i="0" lang="en-US" sz="1800" u="none" cap="none" strike="noStrike">
                <a:solidFill>
                  <a:schemeClr val="accent2"/>
                </a:solidFill>
                <a:latin typeface="Quattrocento Sans"/>
                <a:ea typeface="Quattrocento Sans"/>
                <a:cs typeface="Quattrocento Sans"/>
                <a:sym typeface="Quattrocento Sans"/>
              </a:rPr>
              <a:t>build &amp; register a model </a:t>
            </a:r>
            <a:r>
              <a:rPr b="0" i="0" lang="en-US" sz="1800" u="none" cap="none" strike="noStrike">
                <a:solidFill>
                  <a:schemeClr val="dk1"/>
                </a:solidFill>
                <a:latin typeface="Quattrocento Sans"/>
                <a:ea typeface="Quattrocento Sans"/>
                <a:cs typeface="Quattrocento Sans"/>
                <a:sym typeface="Quattrocento Sans"/>
              </a:rPr>
              <a:t>that predicts if a patient will be readmitted within 30 days of discharge.</a:t>
            </a:r>
            <a:endParaRPr b="0" i="0" sz="1800" u="none" cap="none" strike="noStrike">
              <a:solidFill>
                <a:schemeClr val="dk1"/>
              </a:solidFill>
              <a:latin typeface="Quattrocento Sans"/>
              <a:ea typeface="Quattrocento Sans"/>
              <a:cs typeface="Quattrocento Sans"/>
              <a:sym typeface="Quattrocento Sans"/>
            </a:endParaRPr>
          </a:p>
        </p:txBody>
      </p:sp>
      <p:sp>
        <p:nvSpPr>
          <p:cNvPr id="800" name="Google Shape;800;p61"/>
          <p:cNvSpPr txBox="1"/>
          <p:nvPr/>
        </p:nvSpPr>
        <p:spPr>
          <a:xfrm>
            <a:off x="2460694" y="2032238"/>
            <a:ext cx="249159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Quattrocento Sans"/>
                <a:ea typeface="Quattrocento Sans"/>
                <a:cs typeface="Quattrocento Sans"/>
                <a:sym typeface="Quattrocento Sans"/>
              </a:rPr>
              <a:t>Build &amp; Train an ML Model for the </a:t>
            </a:r>
            <a:r>
              <a:rPr b="1" lang="en-US" sz="1800">
                <a:solidFill>
                  <a:srgbClr val="000000"/>
                </a:solidFill>
                <a:latin typeface="Quattrocento Sans"/>
                <a:ea typeface="Quattrocento Sans"/>
                <a:cs typeface="Quattrocento Sans"/>
                <a:sym typeface="Quattrocento Sans"/>
              </a:rPr>
              <a:t>UCI Diabetes Dataset</a:t>
            </a:r>
            <a:endParaRPr/>
          </a:p>
        </p:txBody>
      </p:sp>
      <p:sp>
        <p:nvSpPr>
          <p:cNvPr id="801" name="Google Shape;801;p61"/>
          <p:cNvSpPr txBox="1"/>
          <p:nvPr/>
        </p:nvSpPr>
        <p:spPr>
          <a:xfrm>
            <a:off x="8247374" y="3580304"/>
            <a:ext cx="330306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A446F"/>
                </a:solidFill>
                <a:latin typeface="Quattrocento Sans"/>
                <a:ea typeface="Quattrocento Sans"/>
                <a:cs typeface="Quattrocento Sans"/>
                <a:sym typeface="Quattrocento Sans"/>
              </a:rPr>
              <a:t>Use the dashboard to </a:t>
            </a:r>
            <a:r>
              <a:rPr b="1" lang="en-US" sz="1800">
                <a:solidFill>
                  <a:srgbClr val="2A446F"/>
                </a:solidFill>
                <a:latin typeface="Quattrocento Sans"/>
                <a:ea typeface="Quattrocento Sans"/>
                <a:cs typeface="Quattrocento Sans"/>
                <a:sym typeface="Quattrocento Sans"/>
              </a:rPr>
              <a:t>debug the model</a:t>
            </a:r>
            <a:r>
              <a:rPr lang="en-US" sz="1800">
                <a:solidFill>
                  <a:srgbClr val="2A446F"/>
                </a:solidFill>
                <a:latin typeface="Quattrocento Sans"/>
                <a:ea typeface="Quattrocento Sans"/>
                <a:cs typeface="Quattrocento Sans"/>
                <a:sym typeface="Quattrocento Sans"/>
              </a:rPr>
              <a:t> using various tools, in an intuitive workflow.</a:t>
            </a:r>
            <a:endParaRPr/>
          </a:p>
        </p:txBody>
      </p:sp>
      <p:sp>
        <p:nvSpPr>
          <p:cNvPr id="802" name="Google Shape;802;p61"/>
          <p:cNvSpPr txBox="1"/>
          <p:nvPr/>
        </p:nvSpPr>
        <p:spPr>
          <a:xfrm>
            <a:off x="8217457" y="2067005"/>
            <a:ext cx="336289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A446F"/>
                </a:solidFill>
                <a:latin typeface="Quattrocento Sans"/>
                <a:ea typeface="Quattrocento Sans"/>
                <a:cs typeface="Quattrocento Sans"/>
                <a:sym typeface="Quattrocento Sans"/>
              </a:rPr>
              <a:t>Create a </a:t>
            </a:r>
            <a:r>
              <a:rPr b="1" lang="en-US" sz="1800">
                <a:solidFill>
                  <a:srgbClr val="2A446F"/>
                </a:solidFill>
                <a:latin typeface="Quattrocento Sans"/>
                <a:ea typeface="Quattrocento Sans"/>
                <a:cs typeface="Quattrocento Sans"/>
                <a:sym typeface="Quattrocento Sans"/>
              </a:rPr>
              <a:t>Responsible AI Dashboard</a:t>
            </a:r>
            <a:r>
              <a:rPr lang="en-US" sz="1800">
                <a:solidFill>
                  <a:srgbClr val="2A446F"/>
                </a:solidFill>
                <a:latin typeface="Quattrocento Sans"/>
                <a:ea typeface="Quattrocento Sans"/>
                <a:cs typeface="Quattrocento Sans"/>
                <a:sym typeface="Quattrocento Sans"/>
              </a:rPr>
              <a:t> with specific components, for the model.</a:t>
            </a:r>
            <a:endParaRPr sz="1800">
              <a:solidFill>
                <a:srgbClr val="2A446F"/>
              </a:solidFill>
              <a:latin typeface="Calibri"/>
              <a:ea typeface="Calibri"/>
              <a:cs typeface="Calibri"/>
              <a:sym typeface="Calibri"/>
            </a:endParaRPr>
          </a:p>
        </p:txBody>
      </p:sp>
      <p:sp>
        <p:nvSpPr>
          <p:cNvPr id="803" name="Google Shape;803;p61"/>
          <p:cNvSpPr txBox="1"/>
          <p:nvPr/>
        </p:nvSpPr>
        <p:spPr>
          <a:xfrm>
            <a:off x="6407822" y="5368107"/>
            <a:ext cx="5142612" cy="83099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A446F"/>
              </a:buClr>
              <a:buSzPts val="1620"/>
              <a:buFont typeface="Noto Sans Symbols"/>
              <a:buNone/>
            </a:pPr>
            <a:r>
              <a:rPr lang="en-US" sz="1800">
                <a:solidFill>
                  <a:srgbClr val="2A446F"/>
                </a:solidFill>
                <a:latin typeface="Quattrocento Sans"/>
                <a:ea typeface="Quattrocento Sans"/>
                <a:cs typeface="Quattrocento Sans"/>
                <a:sym typeface="Quattrocento Sans"/>
              </a:rPr>
              <a:t>We’ll </a:t>
            </a:r>
            <a:r>
              <a:rPr b="1" lang="en-US" sz="1800">
                <a:solidFill>
                  <a:srgbClr val="2A446F"/>
                </a:solidFill>
                <a:latin typeface="Quattrocento Sans"/>
                <a:ea typeface="Quattrocento Sans"/>
                <a:cs typeface="Quattrocento Sans"/>
                <a:sym typeface="Quattrocento Sans"/>
              </a:rPr>
              <a:t>assess model for responsible AI</a:t>
            </a:r>
            <a:r>
              <a:rPr lang="en-US" sz="1800">
                <a:solidFill>
                  <a:srgbClr val="2A446F"/>
                </a:solidFill>
                <a:latin typeface="Quattrocento Sans"/>
                <a:ea typeface="Quattrocento Sans"/>
                <a:cs typeface="Quattrocento Sans"/>
                <a:sym typeface="Quattrocento Sans"/>
              </a:rPr>
              <a:t> practices by using the error analysis, model overview, data analysis &amp; feature analysis components for insights</a:t>
            </a:r>
            <a:endParaRPr/>
          </a:p>
        </p:txBody>
      </p:sp>
      <p:sp>
        <p:nvSpPr>
          <p:cNvPr id="804" name="Google Shape;804;p61"/>
          <p:cNvSpPr txBox="1"/>
          <p:nvPr/>
        </p:nvSpPr>
        <p:spPr>
          <a:xfrm>
            <a:off x="2581296" y="1251278"/>
            <a:ext cx="692497"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5400">
                <a:solidFill>
                  <a:schemeClr val="dk1"/>
                </a:solidFill>
                <a:latin typeface="Quattrocento Sans"/>
                <a:ea typeface="Quattrocento Sans"/>
                <a:cs typeface="Quattrocento Sans"/>
                <a:sym typeface="Quattrocento Sans"/>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cxnSp>
        <p:nvCxnSpPr>
          <p:cNvPr id="810" name="Google Shape;810;p62"/>
          <p:cNvCxnSpPr/>
          <p:nvPr/>
        </p:nvCxnSpPr>
        <p:spPr>
          <a:xfrm>
            <a:off x="4648200" y="1371600"/>
            <a:ext cx="0" cy="4114800"/>
          </a:xfrm>
          <a:prstGeom prst="straightConnector1">
            <a:avLst/>
          </a:prstGeom>
          <a:noFill/>
          <a:ln cap="rnd" cmpd="sng" w="76200">
            <a:solidFill>
              <a:srgbClr val="8D5DCB"/>
            </a:solidFill>
            <a:prstDash val="solid"/>
            <a:round/>
            <a:headEnd len="sm" w="sm" type="none"/>
            <a:tailEnd len="sm" w="sm" type="none"/>
          </a:ln>
        </p:spPr>
      </p:cxnSp>
      <p:sp>
        <p:nvSpPr>
          <p:cNvPr id="811" name="Google Shape;811;p62"/>
          <p:cNvSpPr txBox="1"/>
          <p:nvPr/>
        </p:nvSpPr>
        <p:spPr>
          <a:xfrm>
            <a:off x="349472" y="6316492"/>
            <a:ext cx="11156723" cy="307777"/>
          </a:xfrm>
          <a:prstGeom prst="rect">
            <a:avLst/>
          </a:prstGeom>
          <a:noFill/>
          <a:ln>
            <a:noFill/>
          </a:ln>
        </p:spPr>
        <p:txBody>
          <a:bodyPr anchorCtr="0" anchor="t" bIns="45700" lIns="91425" spcFirstLastPara="1" rIns="91425" wrap="square" tIns="45700">
            <a:spAutoFit/>
          </a:bodyPr>
          <a:lstStyle/>
          <a:p>
            <a:pPr indent="0" lvl="1" marL="228600" marR="0" rtl="0" algn="l">
              <a:spcBef>
                <a:spcPts val="0"/>
              </a:spcBef>
              <a:spcAft>
                <a:spcPts val="0"/>
              </a:spcAft>
              <a:buNone/>
            </a:pPr>
            <a:r>
              <a:rPr b="1" i="0" lang="en-US" sz="1400" u="none" cap="none" strike="noStrike">
                <a:solidFill>
                  <a:schemeClr val="accent6"/>
                </a:solidFill>
                <a:latin typeface="Quattrocento Sans"/>
                <a:ea typeface="Quattrocento Sans"/>
                <a:cs typeface="Quattrocento Sans"/>
                <a:sym typeface="Quattrocento Sans"/>
              </a:rPr>
              <a:t>Reference:  </a:t>
            </a:r>
            <a:r>
              <a:rPr b="0" i="0" lang="en-US" sz="1200" u="none" cap="none" strike="noStrike">
                <a:solidFill>
                  <a:schemeClr val="lt1"/>
                </a:solidFill>
                <a:latin typeface="Quattrocento Sans"/>
                <a:ea typeface="Quattrocento Sans"/>
                <a:cs typeface="Quattrocento Sans"/>
                <a:sym typeface="Quattrocento Sans"/>
              </a:rPr>
              <a:t>https://aka.ms/rai-hub/raidashboard-module-walkthrough</a:t>
            </a:r>
            <a:endParaRPr b="0" i="0" sz="1200" u="none" cap="none" strike="noStrike">
              <a:solidFill>
                <a:schemeClr val="lt1"/>
              </a:solidFill>
              <a:latin typeface="Quattrocento Sans"/>
              <a:ea typeface="Quattrocento Sans"/>
              <a:cs typeface="Quattrocento Sans"/>
              <a:sym typeface="Quattrocento Sans"/>
            </a:endParaRPr>
          </a:p>
        </p:txBody>
      </p:sp>
      <p:sp>
        <p:nvSpPr>
          <p:cNvPr id="812" name="Google Shape;812;p62"/>
          <p:cNvSpPr txBox="1"/>
          <p:nvPr/>
        </p:nvSpPr>
        <p:spPr>
          <a:xfrm>
            <a:off x="944097" y="4191000"/>
            <a:ext cx="3048000" cy="141577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2000"/>
              <a:buFont typeface="Quattrocento Sans"/>
              <a:buNone/>
            </a:pPr>
            <a:r>
              <a:rPr b="0" lang="en-US" sz="2000" cap="none">
                <a:solidFill>
                  <a:schemeClr val="lt1"/>
                </a:solidFill>
                <a:latin typeface="Quattrocento Sans"/>
                <a:ea typeface="Quattrocento Sans"/>
                <a:cs typeface="Quattrocento Sans"/>
                <a:sym typeface="Quattrocento Sans"/>
              </a:rPr>
              <a:t>Responsible AI Dashboard </a:t>
            </a:r>
            <a:br>
              <a:rPr b="0" lang="en-US" sz="2000" cap="none">
                <a:solidFill>
                  <a:schemeClr val="lt1"/>
                </a:solidFill>
                <a:latin typeface="Quattrocento Sans"/>
                <a:ea typeface="Quattrocento Sans"/>
                <a:cs typeface="Quattrocento Sans"/>
                <a:sym typeface="Quattrocento Sans"/>
              </a:rPr>
            </a:br>
            <a:r>
              <a:rPr b="0" lang="en-US" sz="3600" cap="none">
                <a:solidFill>
                  <a:schemeClr val="lt1"/>
                </a:solidFill>
                <a:latin typeface="Quattrocento Sans"/>
                <a:ea typeface="Quattrocento Sans"/>
                <a:cs typeface="Quattrocento Sans"/>
                <a:sym typeface="Quattrocento Sans"/>
              </a:rPr>
              <a:t>Lab Video Walkthrough</a:t>
            </a:r>
            <a:endParaRPr/>
          </a:p>
        </p:txBody>
      </p:sp>
      <p:pic>
        <p:nvPicPr>
          <p:cNvPr descr="A screenshot of a computer&#10;&#10;Description automatically generated" id="813" name="Google Shape;813;p62"/>
          <p:cNvPicPr preferRelativeResize="0"/>
          <p:nvPr/>
        </p:nvPicPr>
        <p:blipFill rotWithShape="1">
          <a:blip r:embed="rId3">
            <a:alphaModFix/>
          </a:blip>
          <a:srcRect b="0" l="0" r="0" t="0"/>
          <a:stretch/>
        </p:blipFill>
        <p:spPr>
          <a:xfrm>
            <a:off x="5029200" y="533399"/>
            <a:ext cx="6610639" cy="5408705"/>
          </a:xfrm>
          <a:prstGeom prst="rect">
            <a:avLst/>
          </a:prstGeom>
          <a:noFill/>
          <a:ln cap="flat" cmpd="sng" w="9525">
            <a:solidFill>
              <a:schemeClr val="lt1"/>
            </a:solidFill>
            <a:prstDash val="solid"/>
            <a:round/>
            <a:headEnd len="sm" w="sm" type="none"/>
            <a:tailEnd len="sm" w="sm" type="none"/>
          </a:ln>
        </p:spPr>
      </p:pic>
      <p:pic>
        <p:nvPicPr>
          <p:cNvPr descr="A screenshot of a phone&#10;&#10;Description automatically generated" id="814" name="Google Shape;814;p62"/>
          <p:cNvPicPr preferRelativeResize="0"/>
          <p:nvPr/>
        </p:nvPicPr>
        <p:blipFill rotWithShape="1">
          <a:blip r:embed="rId4">
            <a:alphaModFix/>
          </a:blip>
          <a:srcRect b="0" l="0" r="0" t="0"/>
          <a:stretch/>
        </p:blipFill>
        <p:spPr>
          <a:xfrm>
            <a:off x="8962249" y="2895600"/>
            <a:ext cx="2576603" cy="29330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2"/>
              </a:buClr>
              <a:buSzPts val="3600"/>
              <a:buFont typeface="Quattrocento Sans"/>
              <a:buNone/>
            </a:pPr>
            <a:r>
              <a:rPr lang="en-US">
                <a:solidFill>
                  <a:schemeClr val="accent2"/>
                </a:solidFill>
              </a:rPr>
              <a:t>Stage 1 – </a:t>
            </a:r>
            <a:r>
              <a:rPr lang="en-US"/>
              <a:t>Prepare Lab Environment</a:t>
            </a:r>
            <a:endParaRPr/>
          </a:p>
        </p:txBody>
      </p:sp>
      <p:pic>
        <p:nvPicPr>
          <p:cNvPr descr="A screenshot of a computer&#10;&#10;Description automatically generated" id="249" name="Google Shape;249;p24"/>
          <p:cNvPicPr preferRelativeResize="0"/>
          <p:nvPr/>
        </p:nvPicPr>
        <p:blipFill rotWithShape="1">
          <a:blip r:embed="rId3">
            <a:alphaModFix/>
          </a:blip>
          <a:srcRect b="0" l="0" r="0" t="0"/>
          <a:stretch/>
        </p:blipFill>
        <p:spPr>
          <a:xfrm>
            <a:off x="584200" y="1326573"/>
            <a:ext cx="8627534" cy="4798727"/>
          </a:xfrm>
          <a:prstGeom prst="rect">
            <a:avLst/>
          </a:prstGeom>
          <a:noFill/>
          <a:ln>
            <a:noFill/>
          </a:ln>
        </p:spPr>
      </p:pic>
      <p:sp>
        <p:nvSpPr>
          <p:cNvPr id="250" name="Google Shape;250;p24"/>
          <p:cNvSpPr/>
          <p:nvPr/>
        </p:nvSpPr>
        <p:spPr>
          <a:xfrm>
            <a:off x="9465733" y="2023533"/>
            <a:ext cx="59267" cy="3970866"/>
          </a:xfrm>
          <a:prstGeom prst="rect">
            <a:avLst/>
          </a:prstGeom>
          <a:solidFill>
            <a:schemeClr val="accent3"/>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251" name="Google Shape;251;p24"/>
          <p:cNvSpPr txBox="1"/>
          <p:nvPr/>
        </p:nvSpPr>
        <p:spPr>
          <a:xfrm>
            <a:off x="2116667" y="6223403"/>
            <a:ext cx="7349066" cy="338554"/>
          </a:xfrm>
          <a:prstGeom prst="rect">
            <a:avLst/>
          </a:prstGeom>
          <a:noFill/>
          <a:ln>
            <a:noFill/>
          </a:ln>
        </p:spPr>
        <p:txBody>
          <a:bodyPr anchorCtr="0" anchor="t" bIns="45700" lIns="91425" spcFirstLastPara="1" rIns="91425" wrap="square" tIns="45700">
            <a:spAutoFit/>
          </a:bodyPr>
          <a:lstStyle/>
          <a:p>
            <a:pPr indent="0" lvl="1" marL="228600" marR="0" rtl="0" algn="r">
              <a:spcBef>
                <a:spcPts val="0"/>
              </a:spcBef>
              <a:spcAft>
                <a:spcPts val="0"/>
              </a:spcAft>
              <a:buNone/>
            </a:pPr>
            <a:r>
              <a:rPr b="1" i="0" lang="en-US" sz="1600" u="none" cap="none" strike="noStrike">
                <a:solidFill>
                  <a:schemeClr val="accent2"/>
                </a:solidFill>
                <a:latin typeface="Quattrocento Sans"/>
                <a:ea typeface="Quattrocento Sans"/>
                <a:cs typeface="Quattrocento Sans"/>
                <a:sym typeface="Quattrocento Sans"/>
              </a:rPr>
              <a:t>See Video | </a:t>
            </a:r>
            <a:r>
              <a:rPr b="1" i="0" lang="en-US" sz="1600" u="none" cap="none" strike="noStrike">
                <a:solidFill>
                  <a:srgbClr val="2A446F"/>
                </a:solidFill>
                <a:latin typeface="Quattrocento Sans"/>
                <a:ea typeface="Quattrocento Sans"/>
                <a:cs typeface="Quattrocento Sans"/>
                <a:sym typeface="Quattrocento Sans"/>
              </a:rPr>
              <a:t>https://aka.ms/rai-hub/raidashboard-module-walkthrough</a:t>
            </a:r>
            <a:endParaRPr b="1" i="0" sz="1600" u="none" cap="none" strike="noStrike">
              <a:solidFill>
                <a:srgbClr val="2A446F"/>
              </a:solidFill>
              <a:latin typeface="Quattrocento Sans"/>
              <a:ea typeface="Quattrocento Sans"/>
              <a:cs typeface="Quattrocento Sans"/>
              <a:sym typeface="Quattrocento Sans"/>
            </a:endParaRPr>
          </a:p>
        </p:txBody>
      </p:sp>
      <p:pic>
        <p:nvPicPr>
          <p:cNvPr id="252" name="Google Shape;252;p24"/>
          <p:cNvPicPr preferRelativeResize="0"/>
          <p:nvPr/>
        </p:nvPicPr>
        <p:blipFill rotWithShape="1">
          <a:blip r:embed="rId4">
            <a:alphaModFix/>
          </a:blip>
          <a:srcRect b="0" l="0" r="0" t="0"/>
          <a:stretch/>
        </p:blipFill>
        <p:spPr>
          <a:xfrm>
            <a:off x="9719731" y="4377556"/>
            <a:ext cx="2184401" cy="2184401"/>
          </a:xfrm>
          <a:prstGeom prst="rect">
            <a:avLst/>
          </a:prstGeom>
          <a:noFill/>
          <a:ln cap="flat" cmpd="sng" w="9525">
            <a:solidFill>
              <a:schemeClr val="dk1"/>
            </a:solidFill>
            <a:prstDash val="solid"/>
            <a:round/>
            <a:headEnd len="sm" w="sm" type="none"/>
            <a:tailEnd len="sm" w="sm" type="none"/>
          </a:ln>
        </p:spPr>
      </p:pic>
      <p:sp>
        <p:nvSpPr>
          <p:cNvPr id="253" name="Google Shape;253;p24"/>
          <p:cNvSpPr txBox="1"/>
          <p:nvPr/>
        </p:nvSpPr>
        <p:spPr>
          <a:xfrm>
            <a:off x="9757831" y="1326573"/>
            <a:ext cx="21082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Get Familiar with VM Inputs, Instructions</a:t>
            </a:r>
            <a:endParaRPr/>
          </a:p>
        </p:txBody>
      </p:sp>
      <p:sp>
        <p:nvSpPr>
          <p:cNvPr id="254" name="Google Shape;254;p24"/>
          <p:cNvSpPr txBox="1"/>
          <p:nvPr/>
        </p:nvSpPr>
        <p:spPr>
          <a:xfrm>
            <a:off x="9795932" y="2195946"/>
            <a:ext cx="21082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Open VS Code &amp; Log into Azure</a:t>
            </a:r>
            <a:endParaRPr/>
          </a:p>
        </p:txBody>
      </p:sp>
      <p:sp>
        <p:nvSpPr>
          <p:cNvPr id="255" name="Google Shape;255;p24"/>
          <p:cNvSpPr txBox="1"/>
          <p:nvPr/>
        </p:nvSpPr>
        <p:spPr>
          <a:xfrm>
            <a:off x="9817703" y="3009752"/>
            <a:ext cx="2108200"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Create Azure ML Workspace &amp; save configuration to file</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2"/>
              </a:buClr>
              <a:buSzPts val="3600"/>
              <a:buFont typeface="Quattrocento Sans"/>
              <a:buNone/>
            </a:pPr>
            <a:r>
              <a:rPr lang="en-US">
                <a:solidFill>
                  <a:schemeClr val="accent2"/>
                </a:solidFill>
              </a:rPr>
              <a:t>Stage 2 – </a:t>
            </a:r>
            <a:r>
              <a:rPr lang="en-US"/>
              <a:t>Build &amp; Register Your Model In Azure</a:t>
            </a:r>
            <a:endParaRPr/>
          </a:p>
        </p:txBody>
      </p:sp>
      <p:sp>
        <p:nvSpPr>
          <p:cNvPr id="262" name="Google Shape;262;p25"/>
          <p:cNvSpPr/>
          <p:nvPr/>
        </p:nvSpPr>
        <p:spPr>
          <a:xfrm>
            <a:off x="9465733" y="2023533"/>
            <a:ext cx="59267" cy="3970866"/>
          </a:xfrm>
          <a:prstGeom prst="rect">
            <a:avLst/>
          </a:prstGeom>
          <a:solidFill>
            <a:schemeClr val="accent3"/>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263" name="Google Shape;263;p25"/>
          <p:cNvSpPr txBox="1"/>
          <p:nvPr/>
        </p:nvSpPr>
        <p:spPr>
          <a:xfrm>
            <a:off x="2116667" y="6223403"/>
            <a:ext cx="7349066" cy="338554"/>
          </a:xfrm>
          <a:prstGeom prst="rect">
            <a:avLst/>
          </a:prstGeom>
          <a:noFill/>
          <a:ln>
            <a:noFill/>
          </a:ln>
        </p:spPr>
        <p:txBody>
          <a:bodyPr anchorCtr="0" anchor="t" bIns="45700" lIns="91425" spcFirstLastPara="1" rIns="91425" wrap="square" tIns="45700">
            <a:spAutoFit/>
          </a:bodyPr>
          <a:lstStyle/>
          <a:p>
            <a:pPr indent="0" lvl="1" marL="228600" marR="0" rtl="0" algn="r">
              <a:spcBef>
                <a:spcPts val="0"/>
              </a:spcBef>
              <a:spcAft>
                <a:spcPts val="0"/>
              </a:spcAft>
              <a:buNone/>
            </a:pPr>
            <a:r>
              <a:rPr b="1" i="0" lang="en-US" sz="1600" u="none" cap="none" strike="noStrike">
                <a:solidFill>
                  <a:schemeClr val="accent2"/>
                </a:solidFill>
                <a:latin typeface="Quattrocento Sans"/>
                <a:ea typeface="Quattrocento Sans"/>
                <a:cs typeface="Quattrocento Sans"/>
                <a:sym typeface="Quattrocento Sans"/>
              </a:rPr>
              <a:t>See Video | </a:t>
            </a:r>
            <a:r>
              <a:rPr b="1" i="0" lang="en-US" sz="1600" u="none" cap="none" strike="noStrike">
                <a:solidFill>
                  <a:srgbClr val="2A446F"/>
                </a:solidFill>
                <a:latin typeface="Quattrocento Sans"/>
                <a:ea typeface="Quattrocento Sans"/>
                <a:cs typeface="Quattrocento Sans"/>
                <a:sym typeface="Quattrocento Sans"/>
              </a:rPr>
              <a:t>https://aka.ms/rai-hub/raidashboard-module-walkthrough</a:t>
            </a:r>
            <a:endParaRPr b="1" i="0" sz="1600" u="none" cap="none" strike="noStrike">
              <a:solidFill>
                <a:srgbClr val="2A446F"/>
              </a:solidFill>
              <a:latin typeface="Quattrocento Sans"/>
              <a:ea typeface="Quattrocento Sans"/>
              <a:cs typeface="Quattrocento Sans"/>
              <a:sym typeface="Quattrocento Sans"/>
            </a:endParaRPr>
          </a:p>
        </p:txBody>
      </p:sp>
      <p:pic>
        <p:nvPicPr>
          <p:cNvPr id="264" name="Google Shape;264;p25"/>
          <p:cNvPicPr preferRelativeResize="0"/>
          <p:nvPr/>
        </p:nvPicPr>
        <p:blipFill rotWithShape="1">
          <a:blip r:embed="rId3">
            <a:alphaModFix/>
          </a:blip>
          <a:srcRect b="0" l="0" r="0" t="0"/>
          <a:stretch/>
        </p:blipFill>
        <p:spPr>
          <a:xfrm>
            <a:off x="9719731" y="4377556"/>
            <a:ext cx="2184401" cy="2184401"/>
          </a:xfrm>
          <a:prstGeom prst="rect">
            <a:avLst/>
          </a:prstGeom>
          <a:noFill/>
          <a:ln cap="flat" cmpd="sng" w="9525">
            <a:solidFill>
              <a:schemeClr val="dk1"/>
            </a:solidFill>
            <a:prstDash val="solid"/>
            <a:round/>
            <a:headEnd len="sm" w="sm" type="none"/>
            <a:tailEnd len="sm" w="sm" type="none"/>
          </a:ln>
        </p:spPr>
      </p:pic>
      <p:sp>
        <p:nvSpPr>
          <p:cNvPr id="265" name="Google Shape;265;p25"/>
          <p:cNvSpPr txBox="1"/>
          <p:nvPr/>
        </p:nvSpPr>
        <p:spPr>
          <a:xfrm>
            <a:off x="9778515" y="1961701"/>
            <a:ext cx="2108200"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Configure Jupyter Notebook, then </a:t>
            </a:r>
            <a:r>
              <a:rPr i="1" lang="en-US" sz="1800">
                <a:solidFill>
                  <a:schemeClr val="dk1"/>
                </a:solidFill>
                <a:latin typeface="Quattrocento Sans"/>
                <a:ea typeface="Quattrocento Sans"/>
                <a:cs typeface="Quattrocento Sans"/>
                <a:sym typeface="Quattrocento Sans"/>
              </a:rPr>
              <a:t>Run All</a:t>
            </a:r>
            <a:r>
              <a:rPr lang="en-US" sz="1800">
                <a:solidFill>
                  <a:schemeClr val="dk1"/>
                </a:solidFill>
                <a:latin typeface="Quattrocento Sans"/>
                <a:ea typeface="Quattrocento Sans"/>
                <a:cs typeface="Quattrocento Sans"/>
                <a:sym typeface="Quattrocento Sans"/>
              </a:rPr>
              <a:t> to complete task</a:t>
            </a:r>
            <a:r>
              <a:rPr i="1" lang="en-US" sz="1800">
                <a:solidFill>
                  <a:schemeClr val="dk1"/>
                </a:solidFill>
                <a:latin typeface="Quattrocento Sans"/>
                <a:ea typeface="Quattrocento Sans"/>
                <a:cs typeface="Quattrocento Sans"/>
                <a:sym typeface="Quattrocento Sans"/>
              </a:rPr>
              <a:t> </a:t>
            </a:r>
            <a:endParaRPr sz="1800">
              <a:solidFill>
                <a:schemeClr val="dk1"/>
              </a:solidFill>
              <a:latin typeface="Quattrocento Sans"/>
              <a:ea typeface="Quattrocento Sans"/>
              <a:cs typeface="Quattrocento Sans"/>
              <a:sym typeface="Quattrocento Sans"/>
            </a:endParaRPr>
          </a:p>
        </p:txBody>
      </p:sp>
      <p:sp>
        <p:nvSpPr>
          <p:cNvPr id="266" name="Google Shape;266;p25"/>
          <p:cNvSpPr txBox="1"/>
          <p:nvPr/>
        </p:nvSpPr>
        <p:spPr>
          <a:xfrm>
            <a:off x="9817703" y="3168854"/>
            <a:ext cx="2108200" cy="8309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Open Azure ML Studio to track and verify completion</a:t>
            </a:r>
            <a:endParaRPr/>
          </a:p>
        </p:txBody>
      </p:sp>
      <p:pic>
        <p:nvPicPr>
          <p:cNvPr descr="A screenshot of a computer&#10;&#10;Description automatically generated" id="267" name="Google Shape;267;p25"/>
          <p:cNvPicPr preferRelativeResize="0"/>
          <p:nvPr/>
        </p:nvPicPr>
        <p:blipFill rotWithShape="1">
          <a:blip r:embed="rId4">
            <a:alphaModFix/>
          </a:blip>
          <a:srcRect b="0" l="0" r="0" t="0"/>
          <a:stretch/>
        </p:blipFill>
        <p:spPr>
          <a:xfrm>
            <a:off x="584200" y="1503361"/>
            <a:ext cx="8689350" cy="4491038"/>
          </a:xfrm>
          <a:prstGeom prst="rect">
            <a:avLst/>
          </a:prstGeom>
          <a:noFill/>
          <a:ln>
            <a:noFill/>
          </a:ln>
        </p:spPr>
      </p:pic>
      <p:sp>
        <p:nvSpPr>
          <p:cNvPr id="268" name="Google Shape;268;p25"/>
          <p:cNvSpPr txBox="1"/>
          <p:nvPr/>
        </p:nvSpPr>
        <p:spPr>
          <a:xfrm>
            <a:off x="9817703" y="1394116"/>
            <a:ext cx="1492012" cy="307777"/>
          </a:xfrm>
          <a:prstGeom prst="rect">
            <a:avLst/>
          </a:prstGeom>
          <a:solidFill>
            <a:schemeClr val="accent2"/>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lt1"/>
                </a:solidFill>
                <a:latin typeface="Quattrocento Sans"/>
                <a:ea typeface="Quattrocento Sans"/>
                <a:cs typeface="Quattrocento Sans"/>
                <a:sym typeface="Quattrocento Sans"/>
              </a:rPr>
              <a:t> Notebook 1 </a:t>
            </a:r>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26"/>
          <p:cNvGrpSpPr/>
          <p:nvPr/>
        </p:nvGrpSpPr>
        <p:grpSpPr>
          <a:xfrm>
            <a:off x="762000" y="686450"/>
            <a:ext cx="7543800" cy="5327978"/>
            <a:chOff x="0" y="650"/>
            <a:chExt cx="7543800" cy="5327978"/>
          </a:xfrm>
        </p:grpSpPr>
        <p:cxnSp>
          <p:nvCxnSpPr>
            <p:cNvPr id="275" name="Google Shape;275;p26"/>
            <p:cNvCxnSpPr/>
            <p:nvPr/>
          </p:nvCxnSpPr>
          <p:spPr>
            <a:xfrm>
              <a:off x="0" y="650"/>
              <a:ext cx="7543800" cy="0"/>
            </a:xfrm>
            <a:prstGeom prst="straightConnector1">
              <a:avLst/>
            </a:prstGeom>
            <a:solidFill>
              <a:srgbClr val="C73CCB"/>
            </a:solidFill>
            <a:ln cap="flat" cmpd="sng" w="10775">
              <a:solidFill>
                <a:srgbClr val="C73CCB"/>
              </a:solidFill>
              <a:prstDash val="solid"/>
              <a:round/>
              <a:headEnd len="sm" w="sm" type="none"/>
              <a:tailEnd len="sm" w="sm" type="none"/>
            </a:ln>
          </p:spPr>
        </p:cxnSp>
        <p:sp>
          <p:nvSpPr>
            <p:cNvPr id="276" name="Google Shape;276;p26"/>
            <p:cNvSpPr/>
            <p:nvPr/>
          </p:nvSpPr>
          <p:spPr>
            <a:xfrm>
              <a:off x="0" y="650"/>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txBox="1"/>
            <p:nvPr/>
          </p:nvSpPr>
          <p:spPr>
            <a:xfrm>
              <a:off x="0" y="650"/>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1 | Prepare The Lab – Launch &amp; Run Notebooks Early</a:t>
              </a:r>
              <a:endParaRPr/>
            </a:p>
          </p:txBody>
        </p:sp>
        <p:cxnSp>
          <p:nvCxnSpPr>
            <p:cNvPr id="278" name="Google Shape;278;p26"/>
            <p:cNvCxnSpPr/>
            <p:nvPr/>
          </p:nvCxnSpPr>
          <p:spPr>
            <a:xfrm>
              <a:off x="0" y="592648"/>
              <a:ext cx="7543800" cy="0"/>
            </a:xfrm>
            <a:prstGeom prst="straightConnector1">
              <a:avLst/>
            </a:prstGeom>
            <a:solidFill>
              <a:srgbClr val="AB30D0"/>
            </a:solidFill>
            <a:ln cap="flat" cmpd="sng" w="10775">
              <a:solidFill>
                <a:srgbClr val="AB30D0"/>
              </a:solidFill>
              <a:prstDash val="solid"/>
              <a:round/>
              <a:headEnd len="sm" w="sm" type="none"/>
              <a:tailEnd len="sm" w="sm" type="none"/>
            </a:ln>
          </p:spPr>
        </p:cxnSp>
        <p:sp>
          <p:nvSpPr>
            <p:cNvPr id="279" name="Google Shape;279;p26"/>
            <p:cNvSpPr/>
            <p:nvPr/>
          </p:nvSpPr>
          <p:spPr>
            <a:xfrm>
              <a:off x="0" y="59264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txBox="1"/>
            <p:nvPr/>
          </p:nvSpPr>
          <p:spPr>
            <a:xfrm>
              <a:off x="0" y="59264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2"/>
                </a:buClr>
                <a:buSzPts val="2400"/>
                <a:buFont typeface="Arial"/>
                <a:buNone/>
              </a:pPr>
              <a:r>
                <a:rPr b="1" i="0" lang="en-US" sz="2400">
                  <a:solidFill>
                    <a:schemeClr val="accent2"/>
                  </a:solidFill>
                  <a:latin typeface="Quattrocento Sans"/>
                  <a:ea typeface="Quattrocento Sans"/>
                  <a:cs typeface="Quattrocento Sans"/>
                  <a:sym typeface="Quattrocento Sans"/>
                </a:rPr>
                <a:t>2 | What is a Responsible AI Dashboard?</a:t>
              </a:r>
              <a:endParaRPr/>
            </a:p>
          </p:txBody>
        </p:sp>
        <p:cxnSp>
          <p:nvCxnSpPr>
            <p:cNvPr id="281" name="Google Shape;281;p26"/>
            <p:cNvCxnSpPr/>
            <p:nvPr/>
          </p:nvCxnSpPr>
          <p:spPr>
            <a:xfrm>
              <a:off x="0" y="1184645"/>
              <a:ext cx="7543800" cy="0"/>
            </a:xfrm>
            <a:prstGeom prst="straightConnector1">
              <a:avLst/>
            </a:prstGeom>
            <a:solidFill>
              <a:srgbClr val="8B27D2"/>
            </a:solidFill>
            <a:ln cap="flat" cmpd="sng" w="10775">
              <a:solidFill>
                <a:srgbClr val="8B27D2"/>
              </a:solidFill>
              <a:prstDash val="solid"/>
              <a:round/>
              <a:headEnd len="sm" w="sm" type="none"/>
              <a:tailEnd len="sm" w="sm" type="none"/>
            </a:ln>
          </p:spPr>
        </p:cxnSp>
        <p:sp>
          <p:nvSpPr>
            <p:cNvPr id="282" name="Google Shape;282;p26"/>
            <p:cNvSpPr/>
            <p:nvPr/>
          </p:nvSpPr>
          <p:spPr>
            <a:xfrm>
              <a:off x="0" y="1184645"/>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txBox="1"/>
            <p:nvPr/>
          </p:nvSpPr>
          <p:spPr>
            <a:xfrm>
              <a:off x="0" y="1184645"/>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3 | Error Analysis On A Model</a:t>
              </a:r>
              <a:endParaRPr/>
            </a:p>
          </p:txBody>
        </p:sp>
        <p:cxnSp>
          <p:nvCxnSpPr>
            <p:cNvPr id="284" name="Google Shape;284;p26"/>
            <p:cNvCxnSpPr/>
            <p:nvPr/>
          </p:nvCxnSpPr>
          <p:spPr>
            <a:xfrm>
              <a:off x="0" y="1776643"/>
              <a:ext cx="7543800" cy="0"/>
            </a:xfrm>
            <a:prstGeom prst="straightConnector1">
              <a:avLst/>
            </a:prstGeom>
            <a:solidFill>
              <a:srgbClr val="661FD4"/>
            </a:solidFill>
            <a:ln cap="flat" cmpd="sng" w="10775">
              <a:solidFill>
                <a:srgbClr val="661FD4"/>
              </a:solidFill>
              <a:prstDash val="solid"/>
              <a:round/>
              <a:headEnd len="sm" w="sm" type="none"/>
              <a:tailEnd len="sm" w="sm" type="none"/>
            </a:ln>
          </p:spPr>
        </p:cxnSp>
        <p:sp>
          <p:nvSpPr>
            <p:cNvPr id="285" name="Google Shape;285;p26"/>
            <p:cNvSpPr/>
            <p:nvPr/>
          </p:nvSpPr>
          <p:spPr>
            <a:xfrm>
              <a:off x="0" y="1776643"/>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txBox="1"/>
            <p:nvPr/>
          </p:nvSpPr>
          <p:spPr>
            <a:xfrm>
              <a:off x="0" y="1776643"/>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4 | Find Model Performance Inconsistencies</a:t>
              </a:r>
              <a:endParaRPr/>
            </a:p>
          </p:txBody>
        </p:sp>
        <p:cxnSp>
          <p:nvCxnSpPr>
            <p:cNvPr id="287" name="Google Shape;287;p26"/>
            <p:cNvCxnSpPr/>
            <p:nvPr/>
          </p:nvCxnSpPr>
          <p:spPr>
            <a:xfrm>
              <a:off x="0" y="2368641"/>
              <a:ext cx="7543800" cy="0"/>
            </a:xfrm>
            <a:prstGeom prst="straightConnector1">
              <a:avLst/>
            </a:prstGeom>
            <a:solidFill>
              <a:srgbClr val="3E19D3"/>
            </a:solidFill>
            <a:ln cap="flat" cmpd="sng" w="10775">
              <a:solidFill>
                <a:srgbClr val="3E19D3"/>
              </a:solidFill>
              <a:prstDash val="solid"/>
              <a:round/>
              <a:headEnd len="sm" w="sm" type="none"/>
              <a:tailEnd len="sm" w="sm" type="none"/>
            </a:ln>
          </p:spPr>
        </p:cxnSp>
        <p:sp>
          <p:nvSpPr>
            <p:cNvPr id="288" name="Google Shape;288;p26"/>
            <p:cNvSpPr/>
            <p:nvPr/>
          </p:nvSpPr>
          <p:spPr>
            <a:xfrm>
              <a:off x="0" y="236864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txBox="1"/>
            <p:nvPr/>
          </p:nvSpPr>
          <p:spPr>
            <a:xfrm>
              <a:off x="0" y="236864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5 | Expose Data Biases</a:t>
              </a:r>
              <a:endParaRPr/>
            </a:p>
          </p:txBody>
        </p:sp>
        <p:cxnSp>
          <p:nvCxnSpPr>
            <p:cNvPr id="290" name="Google Shape;290;p26"/>
            <p:cNvCxnSpPr/>
            <p:nvPr/>
          </p:nvCxnSpPr>
          <p:spPr>
            <a:xfrm>
              <a:off x="0" y="2960638"/>
              <a:ext cx="7543800" cy="0"/>
            </a:xfrm>
            <a:prstGeom prst="straightConnector1">
              <a:avLst/>
            </a:prstGeom>
            <a:solidFill>
              <a:srgbClr val="1411D4"/>
            </a:solidFill>
            <a:ln cap="flat" cmpd="sng" w="10775">
              <a:solidFill>
                <a:srgbClr val="1411D4"/>
              </a:solidFill>
              <a:prstDash val="solid"/>
              <a:round/>
              <a:headEnd len="sm" w="sm" type="none"/>
              <a:tailEnd len="sm" w="sm" type="none"/>
            </a:ln>
          </p:spPr>
        </p:cxnSp>
        <p:sp>
          <p:nvSpPr>
            <p:cNvPr id="291" name="Google Shape;291;p26"/>
            <p:cNvSpPr/>
            <p:nvPr/>
          </p:nvSpPr>
          <p:spPr>
            <a:xfrm>
              <a:off x="0" y="2960638"/>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txBox="1"/>
            <p:nvPr/>
          </p:nvSpPr>
          <p:spPr>
            <a:xfrm>
              <a:off x="0" y="2960638"/>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6 | Explain &amp; Interpret Model</a:t>
              </a:r>
              <a:endParaRPr/>
            </a:p>
          </p:txBody>
        </p:sp>
        <p:cxnSp>
          <p:nvCxnSpPr>
            <p:cNvPr id="293" name="Google Shape;293;p26"/>
            <p:cNvCxnSpPr/>
            <p:nvPr/>
          </p:nvCxnSpPr>
          <p:spPr>
            <a:xfrm>
              <a:off x="0" y="3552636"/>
              <a:ext cx="7543800" cy="0"/>
            </a:xfrm>
            <a:prstGeom prst="straightConnector1">
              <a:avLst/>
            </a:prstGeom>
            <a:solidFill>
              <a:srgbClr val="0B31D3"/>
            </a:solidFill>
            <a:ln cap="flat" cmpd="sng" w="10775">
              <a:solidFill>
                <a:srgbClr val="0B31D3"/>
              </a:solidFill>
              <a:prstDash val="solid"/>
              <a:round/>
              <a:headEnd len="sm" w="sm" type="none"/>
              <a:tailEnd len="sm" w="sm" type="none"/>
            </a:ln>
          </p:spPr>
        </p:cxnSp>
        <p:sp>
          <p:nvSpPr>
            <p:cNvPr id="294" name="Google Shape;294;p26"/>
            <p:cNvSpPr/>
            <p:nvPr/>
          </p:nvSpPr>
          <p:spPr>
            <a:xfrm>
              <a:off x="0" y="3552636"/>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txBox="1"/>
            <p:nvPr/>
          </p:nvSpPr>
          <p:spPr>
            <a:xfrm>
              <a:off x="0" y="3552636"/>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7 | Complete Exercises – Prioritize Dashboard Section</a:t>
              </a:r>
              <a:endParaRPr/>
            </a:p>
          </p:txBody>
        </p:sp>
        <p:cxnSp>
          <p:nvCxnSpPr>
            <p:cNvPr id="296" name="Google Shape;296;p26"/>
            <p:cNvCxnSpPr/>
            <p:nvPr/>
          </p:nvCxnSpPr>
          <p:spPr>
            <a:xfrm>
              <a:off x="0" y="4144634"/>
              <a:ext cx="7543800" cy="0"/>
            </a:xfrm>
            <a:prstGeom prst="straightConnector1">
              <a:avLst/>
            </a:prstGeom>
            <a:solidFill>
              <a:srgbClr val="0653D2"/>
            </a:solidFill>
            <a:ln cap="flat" cmpd="sng" w="10775">
              <a:solidFill>
                <a:srgbClr val="0653D2"/>
              </a:solidFill>
              <a:prstDash val="solid"/>
              <a:round/>
              <a:headEnd len="sm" w="sm" type="none"/>
              <a:tailEnd len="sm" w="sm" type="none"/>
            </a:ln>
          </p:spPr>
        </p:cxnSp>
        <p:sp>
          <p:nvSpPr>
            <p:cNvPr id="297" name="Google Shape;297;p26"/>
            <p:cNvSpPr/>
            <p:nvPr/>
          </p:nvSpPr>
          <p:spPr>
            <a:xfrm>
              <a:off x="0" y="4144634"/>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txBox="1"/>
            <p:nvPr/>
          </p:nvSpPr>
          <p:spPr>
            <a:xfrm>
              <a:off x="0" y="4144634"/>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8 | Knowledge Check</a:t>
              </a:r>
              <a:endParaRPr/>
            </a:p>
          </p:txBody>
        </p:sp>
        <p:cxnSp>
          <p:nvCxnSpPr>
            <p:cNvPr id="299" name="Google Shape;299;p26"/>
            <p:cNvCxnSpPr/>
            <p:nvPr/>
          </p:nvCxnSpPr>
          <p:spPr>
            <a:xfrm>
              <a:off x="0" y="4736631"/>
              <a:ext cx="7543800" cy="0"/>
            </a:xfrm>
            <a:prstGeom prst="straightConnector1">
              <a:avLst/>
            </a:prstGeom>
            <a:solidFill>
              <a:srgbClr val="0076D1"/>
            </a:solidFill>
            <a:ln cap="flat" cmpd="sng" w="10775">
              <a:solidFill>
                <a:srgbClr val="0076D1"/>
              </a:solidFill>
              <a:prstDash val="solid"/>
              <a:round/>
              <a:headEnd len="sm" w="sm" type="none"/>
              <a:tailEnd len="sm" w="sm" type="none"/>
            </a:ln>
          </p:spPr>
        </p:cxnSp>
        <p:sp>
          <p:nvSpPr>
            <p:cNvPr id="300" name="Google Shape;300;p26"/>
            <p:cNvSpPr/>
            <p:nvPr/>
          </p:nvSpPr>
          <p:spPr>
            <a:xfrm>
              <a:off x="0" y="4736631"/>
              <a:ext cx="7543800" cy="5919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txBox="1"/>
            <p:nvPr/>
          </p:nvSpPr>
          <p:spPr>
            <a:xfrm>
              <a:off x="0" y="4736631"/>
              <a:ext cx="7543800" cy="59199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2A446F"/>
                </a:buClr>
                <a:buSzPts val="2400"/>
                <a:buFont typeface="Arial"/>
                <a:buNone/>
              </a:pPr>
              <a:r>
                <a:rPr b="0" i="0" lang="en-US" sz="2400">
                  <a:solidFill>
                    <a:srgbClr val="2A446F"/>
                  </a:solidFill>
                  <a:latin typeface="Quattrocento Sans"/>
                  <a:ea typeface="Quattrocento Sans"/>
                  <a:cs typeface="Quattrocento Sans"/>
                  <a:sym typeface="Quattrocento Sans"/>
                </a:rPr>
                <a:t>9 | Summary</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022D"/>
        </a:solidFill>
      </p:bgPr>
    </p:bg>
    <p:spTree>
      <p:nvGrpSpPr>
        <p:cNvPr id="306" name="Shape 306"/>
        <p:cNvGrpSpPr/>
        <p:nvPr/>
      </p:nvGrpSpPr>
      <p:grpSpPr>
        <a:xfrm>
          <a:off x="0" y="0"/>
          <a:ext cx="0" cy="0"/>
          <a:chOff x="0" y="0"/>
          <a:chExt cx="0" cy="0"/>
        </a:xfrm>
      </p:grpSpPr>
      <p:cxnSp>
        <p:nvCxnSpPr>
          <p:cNvPr id="307" name="Google Shape;307;p27"/>
          <p:cNvCxnSpPr/>
          <p:nvPr/>
        </p:nvCxnSpPr>
        <p:spPr>
          <a:xfrm rot="10800000">
            <a:off x="735480" y="5181600"/>
            <a:ext cx="10668000" cy="0"/>
          </a:xfrm>
          <a:prstGeom prst="straightConnector1">
            <a:avLst/>
          </a:prstGeom>
          <a:noFill/>
          <a:ln cap="rnd" cmpd="sng" w="76200">
            <a:solidFill>
              <a:srgbClr val="8D5DCB"/>
            </a:solidFill>
            <a:prstDash val="solid"/>
            <a:round/>
            <a:headEnd len="sm" w="sm" type="none"/>
            <a:tailEnd len="sm" w="sm" type="none"/>
          </a:ln>
        </p:spPr>
      </p:cxnSp>
      <p:sp>
        <p:nvSpPr>
          <p:cNvPr id="308" name="Google Shape;308;p27"/>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t/>
            </a:r>
            <a:endParaRPr/>
          </a:p>
        </p:txBody>
      </p:sp>
      <p:sp>
        <p:nvSpPr>
          <p:cNvPr id="309" name="Google Shape;309;p27"/>
          <p:cNvSpPr txBox="1"/>
          <p:nvPr/>
        </p:nvSpPr>
        <p:spPr>
          <a:xfrm>
            <a:off x="588263" y="457200"/>
            <a:ext cx="11018520" cy="5486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3600"/>
              <a:buFont typeface="Quattrocento Sans"/>
              <a:buNone/>
            </a:pPr>
            <a:r>
              <a:rPr b="0" lang="en-US" sz="3600" cap="none">
                <a:solidFill>
                  <a:schemeClr val="lt1"/>
                </a:solidFill>
                <a:latin typeface="Quattrocento Sans"/>
                <a:ea typeface="Quattrocento Sans"/>
                <a:cs typeface="Quattrocento Sans"/>
                <a:sym typeface="Quattrocento Sans"/>
              </a:rPr>
              <a:t>The AI Landscape is Changing Fast</a:t>
            </a:r>
            <a:endParaRPr/>
          </a:p>
        </p:txBody>
      </p:sp>
      <p:pic>
        <p:nvPicPr>
          <p:cNvPr id="310" name="Google Shape;310;p27"/>
          <p:cNvPicPr preferRelativeResize="0"/>
          <p:nvPr/>
        </p:nvPicPr>
        <p:blipFill rotWithShape="1">
          <a:blip r:embed="rId3">
            <a:alphaModFix/>
          </a:blip>
          <a:srcRect b="0" l="0" r="0" t="0"/>
          <a:stretch/>
        </p:blipFill>
        <p:spPr>
          <a:xfrm>
            <a:off x="9304680" y="1546896"/>
            <a:ext cx="1728892" cy="1728892"/>
          </a:xfrm>
          <a:prstGeom prst="rect">
            <a:avLst/>
          </a:prstGeom>
          <a:noFill/>
          <a:ln>
            <a:noFill/>
          </a:ln>
        </p:spPr>
      </p:pic>
      <p:pic>
        <p:nvPicPr>
          <p:cNvPr id="311" name="Google Shape;311;p27"/>
          <p:cNvPicPr preferRelativeResize="0"/>
          <p:nvPr/>
        </p:nvPicPr>
        <p:blipFill rotWithShape="1">
          <a:blip r:embed="rId4">
            <a:alphaModFix/>
          </a:blip>
          <a:srcRect b="0" l="0" r="0" t="0"/>
          <a:stretch/>
        </p:blipFill>
        <p:spPr>
          <a:xfrm>
            <a:off x="1000092" y="1600200"/>
            <a:ext cx="1728892" cy="1728892"/>
          </a:xfrm>
          <a:prstGeom prst="rect">
            <a:avLst/>
          </a:prstGeom>
          <a:noFill/>
          <a:ln>
            <a:noFill/>
          </a:ln>
        </p:spPr>
      </p:pic>
      <p:pic>
        <p:nvPicPr>
          <p:cNvPr id="312" name="Google Shape;312;p27"/>
          <p:cNvPicPr preferRelativeResize="0"/>
          <p:nvPr/>
        </p:nvPicPr>
        <p:blipFill rotWithShape="1">
          <a:blip r:embed="rId5">
            <a:alphaModFix/>
          </a:blip>
          <a:srcRect b="0" l="0" r="0" t="0"/>
          <a:stretch/>
        </p:blipFill>
        <p:spPr>
          <a:xfrm>
            <a:off x="6554670" y="1655582"/>
            <a:ext cx="1511521" cy="1511521"/>
          </a:xfrm>
          <a:prstGeom prst="rect">
            <a:avLst/>
          </a:prstGeom>
          <a:noFill/>
          <a:ln>
            <a:noFill/>
          </a:ln>
        </p:spPr>
      </p:pic>
      <p:pic>
        <p:nvPicPr>
          <p:cNvPr id="313" name="Google Shape;313;p27"/>
          <p:cNvPicPr preferRelativeResize="0"/>
          <p:nvPr/>
        </p:nvPicPr>
        <p:blipFill rotWithShape="1">
          <a:blip r:embed="rId6">
            <a:alphaModFix/>
          </a:blip>
          <a:srcRect b="0" l="0" r="0" t="0"/>
          <a:stretch/>
        </p:blipFill>
        <p:spPr>
          <a:xfrm>
            <a:off x="3722198" y="1600200"/>
            <a:ext cx="1622286" cy="1622286"/>
          </a:xfrm>
          <a:prstGeom prst="rect">
            <a:avLst/>
          </a:prstGeom>
          <a:noFill/>
          <a:ln>
            <a:noFill/>
          </a:ln>
        </p:spPr>
      </p:pic>
      <p:sp>
        <p:nvSpPr>
          <p:cNvPr id="314" name="Google Shape;314;p27"/>
          <p:cNvSpPr txBox="1"/>
          <p:nvPr/>
        </p:nvSpPr>
        <p:spPr>
          <a:xfrm>
            <a:off x="618743" y="3461897"/>
            <a:ext cx="249159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Quattrocento Sans"/>
                <a:ea typeface="Quattrocento Sans"/>
                <a:cs typeface="Quattrocento Sans"/>
                <a:sym typeface="Quattrocento Sans"/>
              </a:rPr>
              <a:t>AI </a:t>
            </a:r>
            <a:r>
              <a:rPr b="1" lang="en-US" sz="1800">
                <a:solidFill>
                  <a:schemeClr val="lt1"/>
                </a:solidFill>
                <a:latin typeface="Quattrocento Sans"/>
                <a:ea typeface="Quattrocento Sans"/>
                <a:cs typeface="Quattrocento Sans"/>
                <a:sym typeface="Quattrocento Sans"/>
              </a:rPr>
              <a:t>innovation</a:t>
            </a:r>
            <a:r>
              <a:rPr lang="en-US" sz="1800">
                <a:solidFill>
                  <a:schemeClr val="lt1"/>
                </a:solidFill>
                <a:latin typeface="Quattrocento Sans"/>
                <a:ea typeface="Quattrocento Sans"/>
                <a:cs typeface="Quattrocento Sans"/>
                <a:sym typeface="Quattrocento Sans"/>
              </a:rPr>
              <a:t> </a:t>
            </a:r>
            <a:br>
              <a:rPr lang="en-US" sz="1800">
                <a:solidFill>
                  <a:schemeClr val="lt1"/>
                </a:solidFill>
                <a:latin typeface="Quattrocento Sans"/>
                <a:ea typeface="Quattrocento Sans"/>
                <a:cs typeface="Quattrocento Sans"/>
                <a:sym typeface="Quattrocento Sans"/>
              </a:rPr>
            </a:br>
            <a:r>
              <a:rPr lang="en-US" sz="1800">
                <a:solidFill>
                  <a:schemeClr val="lt1"/>
                </a:solidFill>
                <a:latin typeface="Quattrocento Sans"/>
                <a:ea typeface="Quattrocento Sans"/>
                <a:cs typeface="Quattrocento Sans"/>
                <a:sym typeface="Quattrocento Sans"/>
              </a:rPr>
              <a:t>is occurring at a </a:t>
            </a:r>
            <a:br>
              <a:rPr lang="en-US" sz="1800">
                <a:solidFill>
                  <a:schemeClr val="lt1"/>
                </a:solidFill>
                <a:latin typeface="Quattrocento Sans"/>
                <a:ea typeface="Quattrocento Sans"/>
                <a:cs typeface="Quattrocento Sans"/>
                <a:sym typeface="Quattrocento Sans"/>
              </a:rPr>
            </a:br>
            <a:r>
              <a:rPr lang="en-US" sz="1800">
                <a:solidFill>
                  <a:schemeClr val="lt1"/>
                </a:solidFill>
                <a:latin typeface="Quattrocento Sans"/>
                <a:ea typeface="Quattrocento Sans"/>
                <a:cs typeface="Quattrocento Sans"/>
                <a:sym typeface="Quattrocento Sans"/>
              </a:rPr>
              <a:t>rapid pace</a:t>
            </a:r>
            <a:endParaRPr/>
          </a:p>
        </p:txBody>
      </p:sp>
      <p:sp>
        <p:nvSpPr>
          <p:cNvPr id="315" name="Google Shape;315;p27"/>
          <p:cNvSpPr txBox="1"/>
          <p:nvPr/>
        </p:nvSpPr>
        <p:spPr>
          <a:xfrm>
            <a:off x="3265321" y="3420169"/>
            <a:ext cx="253604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Quattrocento Sans"/>
                <a:ea typeface="Quattrocento Sans"/>
                <a:cs typeface="Quattrocento Sans"/>
                <a:sym typeface="Quattrocento Sans"/>
              </a:rPr>
              <a:t>AI </a:t>
            </a:r>
            <a:r>
              <a:rPr b="1" lang="en-US" sz="1800">
                <a:solidFill>
                  <a:schemeClr val="lt1"/>
                </a:solidFill>
                <a:latin typeface="Quattrocento Sans"/>
                <a:ea typeface="Quattrocento Sans"/>
                <a:cs typeface="Quattrocento Sans"/>
                <a:sym typeface="Quattrocento Sans"/>
              </a:rPr>
              <a:t>adoption</a:t>
            </a:r>
            <a:r>
              <a:rPr lang="en-US" sz="1800">
                <a:solidFill>
                  <a:schemeClr val="lt1"/>
                </a:solidFill>
                <a:latin typeface="Quattrocento Sans"/>
                <a:ea typeface="Quattrocento Sans"/>
                <a:cs typeface="Quattrocento Sans"/>
                <a:sym typeface="Quattrocento Sans"/>
              </a:rPr>
              <a:t> </a:t>
            </a:r>
            <a:endParaRPr/>
          </a:p>
          <a:p>
            <a:pPr indent="0" lvl="0" marL="0" marR="0" rtl="0" algn="ctr">
              <a:spcBef>
                <a:spcPts val="0"/>
              </a:spcBef>
              <a:spcAft>
                <a:spcPts val="0"/>
              </a:spcAft>
              <a:buNone/>
            </a:pPr>
            <a:r>
              <a:rPr lang="en-US" sz="1800">
                <a:solidFill>
                  <a:schemeClr val="lt1"/>
                </a:solidFill>
                <a:latin typeface="Quattrocento Sans"/>
                <a:ea typeface="Quattrocento Sans"/>
                <a:cs typeface="Quattrocento Sans"/>
                <a:sym typeface="Quattrocento Sans"/>
              </a:rPr>
              <a:t>is being accelerated </a:t>
            </a:r>
            <a:br>
              <a:rPr lang="en-US" sz="1800">
                <a:solidFill>
                  <a:schemeClr val="lt1"/>
                </a:solidFill>
                <a:latin typeface="Quattrocento Sans"/>
                <a:ea typeface="Quattrocento Sans"/>
                <a:cs typeface="Quattrocento Sans"/>
                <a:sym typeface="Quattrocento Sans"/>
              </a:rPr>
            </a:br>
            <a:r>
              <a:rPr lang="en-US" sz="1800">
                <a:solidFill>
                  <a:schemeClr val="lt1"/>
                </a:solidFill>
                <a:latin typeface="Quattrocento Sans"/>
                <a:ea typeface="Quattrocento Sans"/>
                <a:cs typeface="Quattrocento Sans"/>
                <a:sym typeface="Quattrocento Sans"/>
              </a:rPr>
              <a:t>by organizations</a:t>
            </a:r>
            <a:endParaRPr/>
          </a:p>
        </p:txBody>
      </p:sp>
      <p:sp>
        <p:nvSpPr>
          <p:cNvPr id="316" name="Google Shape;316;p27"/>
          <p:cNvSpPr txBox="1"/>
          <p:nvPr/>
        </p:nvSpPr>
        <p:spPr>
          <a:xfrm>
            <a:off x="6069480" y="3436389"/>
            <a:ext cx="252809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Quattrocento Sans"/>
                <a:ea typeface="Quattrocento Sans"/>
                <a:cs typeface="Quattrocento Sans"/>
                <a:sym typeface="Quattrocento Sans"/>
              </a:rPr>
              <a:t>AI </a:t>
            </a:r>
            <a:r>
              <a:rPr b="1" lang="en-US" sz="1800">
                <a:solidFill>
                  <a:schemeClr val="lt1"/>
                </a:solidFill>
                <a:latin typeface="Quattrocento Sans"/>
                <a:ea typeface="Quattrocento Sans"/>
                <a:cs typeface="Quattrocento Sans"/>
                <a:sym typeface="Quattrocento Sans"/>
              </a:rPr>
              <a:t>expectations</a:t>
            </a:r>
            <a:r>
              <a:rPr lang="en-US" sz="1800">
                <a:solidFill>
                  <a:schemeClr val="lt1"/>
                </a:solidFill>
                <a:latin typeface="Quattrocento Sans"/>
                <a:ea typeface="Quattrocento Sans"/>
                <a:cs typeface="Quattrocento Sans"/>
                <a:sym typeface="Quattrocento Sans"/>
              </a:rPr>
              <a:t> </a:t>
            </a:r>
            <a:br>
              <a:rPr lang="en-US" sz="1800">
                <a:solidFill>
                  <a:schemeClr val="lt1"/>
                </a:solidFill>
                <a:latin typeface="Quattrocento Sans"/>
                <a:ea typeface="Quattrocento Sans"/>
                <a:cs typeface="Quattrocento Sans"/>
                <a:sym typeface="Quattrocento Sans"/>
              </a:rPr>
            </a:br>
            <a:r>
              <a:rPr lang="en-US" sz="1800">
                <a:solidFill>
                  <a:schemeClr val="lt1"/>
                </a:solidFill>
                <a:latin typeface="Quattrocento Sans"/>
                <a:ea typeface="Quattrocento Sans"/>
                <a:cs typeface="Quattrocento Sans"/>
                <a:sym typeface="Quattrocento Sans"/>
              </a:rPr>
              <a:t>are evolving within </a:t>
            </a:r>
            <a:br>
              <a:rPr lang="en-US" sz="1800">
                <a:solidFill>
                  <a:schemeClr val="lt1"/>
                </a:solidFill>
                <a:latin typeface="Quattrocento Sans"/>
                <a:ea typeface="Quattrocento Sans"/>
                <a:cs typeface="Quattrocento Sans"/>
                <a:sym typeface="Quattrocento Sans"/>
              </a:rPr>
            </a:br>
            <a:r>
              <a:rPr lang="en-US" sz="1800">
                <a:solidFill>
                  <a:schemeClr val="lt1"/>
                </a:solidFill>
                <a:latin typeface="Quattrocento Sans"/>
                <a:ea typeface="Quattrocento Sans"/>
                <a:cs typeface="Quattrocento Sans"/>
                <a:sym typeface="Quattrocento Sans"/>
              </a:rPr>
              <a:t>our societies</a:t>
            </a:r>
            <a:endParaRPr/>
          </a:p>
        </p:txBody>
      </p:sp>
      <p:sp>
        <p:nvSpPr>
          <p:cNvPr id="317" name="Google Shape;317;p27"/>
          <p:cNvSpPr txBox="1"/>
          <p:nvPr/>
        </p:nvSpPr>
        <p:spPr>
          <a:xfrm>
            <a:off x="8872803" y="3436389"/>
            <a:ext cx="253604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Quattrocento Sans"/>
                <a:ea typeface="Quattrocento Sans"/>
                <a:cs typeface="Quattrocento Sans"/>
                <a:sym typeface="Quattrocento Sans"/>
              </a:rPr>
              <a:t>AI </a:t>
            </a:r>
            <a:r>
              <a:rPr b="1" lang="en-US" sz="1800">
                <a:solidFill>
                  <a:schemeClr val="lt1"/>
                </a:solidFill>
                <a:latin typeface="Quattrocento Sans"/>
                <a:ea typeface="Quattrocento Sans"/>
                <a:cs typeface="Quattrocento Sans"/>
                <a:sym typeface="Quattrocento Sans"/>
              </a:rPr>
              <a:t>regulations</a:t>
            </a:r>
            <a:br>
              <a:rPr b="1" lang="en-US" sz="1800">
                <a:solidFill>
                  <a:schemeClr val="lt1"/>
                </a:solidFill>
                <a:latin typeface="Quattrocento Sans"/>
                <a:ea typeface="Quattrocento Sans"/>
                <a:cs typeface="Quattrocento Sans"/>
                <a:sym typeface="Quattrocento Sans"/>
              </a:rPr>
            </a:br>
            <a:r>
              <a:rPr lang="en-US" sz="1800">
                <a:solidFill>
                  <a:schemeClr val="lt1"/>
                </a:solidFill>
                <a:latin typeface="Quattrocento Sans"/>
                <a:ea typeface="Quattrocento Sans"/>
                <a:cs typeface="Quattrocento Sans"/>
                <a:sym typeface="Quattrocento Sans"/>
              </a:rPr>
              <a:t>are being debated by governments</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022D"/>
        </a:solidFill>
      </p:bgPr>
    </p:bg>
    <p:spTree>
      <p:nvGrpSpPr>
        <p:cNvPr id="322" name="Shape 322"/>
        <p:cNvGrpSpPr/>
        <p:nvPr/>
      </p:nvGrpSpPr>
      <p:grpSpPr>
        <a:xfrm>
          <a:off x="0" y="0"/>
          <a:ext cx="0" cy="0"/>
          <a:chOff x="0" y="0"/>
          <a:chExt cx="0" cy="0"/>
        </a:xfrm>
      </p:grpSpPr>
      <p:cxnSp>
        <p:nvCxnSpPr>
          <p:cNvPr id="323" name="Google Shape;323;p28"/>
          <p:cNvCxnSpPr/>
          <p:nvPr/>
        </p:nvCxnSpPr>
        <p:spPr>
          <a:xfrm rot="10800000">
            <a:off x="735480" y="5181600"/>
            <a:ext cx="10668000" cy="0"/>
          </a:xfrm>
          <a:prstGeom prst="straightConnector1">
            <a:avLst/>
          </a:prstGeom>
          <a:noFill/>
          <a:ln cap="rnd" cmpd="sng" w="76200">
            <a:solidFill>
              <a:srgbClr val="8D5DCB"/>
            </a:solidFill>
            <a:prstDash val="solid"/>
            <a:round/>
            <a:headEnd len="sm" w="sm" type="none"/>
            <a:tailEnd len="sm" w="sm" type="none"/>
          </a:ln>
        </p:spPr>
      </p:cxnSp>
      <p:sp>
        <p:nvSpPr>
          <p:cNvPr id="324" name="Google Shape;324;p28"/>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t>Re </a:t>
            </a:r>
            <a:endParaRPr/>
          </a:p>
        </p:txBody>
      </p:sp>
      <p:sp>
        <p:nvSpPr>
          <p:cNvPr id="325" name="Google Shape;325;p28"/>
          <p:cNvSpPr txBox="1"/>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3600"/>
              <a:buFont typeface="Quattrocento Sans"/>
              <a:buNone/>
            </a:pPr>
            <a:r>
              <a:rPr b="0" lang="en-US" sz="3600" cap="none">
                <a:solidFill>
                  <a:schemeClr val="lt1"/>
                </a:solidFill>
                <a:latin typeface="Quattrocento Sans"/>
                <a:ea typeface="Quattrocento Sans"/>
                <a:cs typeface="Quattrocento Sans"/>
                <a:sym typeface="Quattrocento Sans"/>
              </a:rPr>
              <a:t>Practitioners Need to Operationalize </a:t>
            </a:r>
            <a:r>
              <a:rPr b="0" lang="en-US" sz="3600" cap="none">
                <a:solidFill>
                  <a:srgbClr val="00B0F0"/>
                </a:solidFill>
                <a:latin typeface="Quattrocento Sans"/>
                <a:ea typeface="Quattrocento Sans"/>
                <a:cs typeface="Quattrocento Sans"/>
                <a:sym typeface="Quattrocento Sans"/>
              </a:rPr>
              <a:t>Responsible AI</a:t>
            </a:r>
            <a:endParaRPr/>
          </a:p>
        </p:txBody>
      </p:sp>
      <p:pic>
        <p:nvPicPr>
          <p:cNvPr id="326" name="Google Shape;326;p28"/>
          <p:cNvPicPr preferRelativeResize="0"/>
          <p:nvPr/>
        </p:nvPicPr>
        <p:blipFill rotWithShape="1">
          <a:blip r:embed="rId3">
            <a:alphaModFix/>
          </a:blip>
          <a:srcRect b="551" l="21963" r="13735" t="22107"/>
          <a:stretch/>
        </p:blipFill>
        <p:spPr>
          <a:xfrm>
            <a:off x="3678946" y="1211328"/>
            <a:ext cx="4834108" cy="3802969"/>
          </a:xfrm>
          <a:custGeom>
            <a:rect b="b" l="l" r="r" t="t"/>
            <a:pathLst>
              <a:path extrusionOk="0" h="4077060" w="5182516">
                <a:moveTo>
                  <a:pt x="1070065" y="0"/>
                </a:moveTo>
                <a:lnTo>
                  <a:pt x="5182516" y="0"/>
                </a:lnTo>
                <a:lnTo>
                  <a:pt x="4112451" y="4077060"/>
                </a:lnTo>
                <a:lnTo>
                  <a:pt x="0" y="4077060"/>
                </a:lnTo>
                <a:close/>
              </a:path>
            </a:pathLst>
          </a:custGeom>
          <a:noFill/>
          <a:ln>
            <a:noFill/>
          </a:ln>
        </p:spPr>
      </p:pic>
      <p:pic>
        <p:nvPicPr>
          <p:cNvPr id="327" name="Google Shape;327;p28"/>
          <p:cNvPicPr preferRelativeResize="0"/>
          <p:nvPr/>
        </p:nvPicPr>
        <p:blipFill rotWithShape="1">
          <a:blip r:embed="rId4">
            <a:alphaModFix/>
          </a:blip>
          <a:srcRect b="0" l="23628" r="2780" t="0"/>
          <a:stretch/>
        </p:blipFill>
        <p:spPr>
          <a:xfrm flipH="1">
            <a:off x="386480" y="1211328"/>
            <a:ext cx="4149014" cy="3764281"/>
          </a:xfrm>
          <a:custGeom>
            <a:rect b="b" l="l" r="r" t="t"/>
            <a:pathLst>
              <a:path extrusionOk="0" h="4077060" w="4493761">
                <a:moveTo>
                  <a:pt x="4493761" y="0"/>
                </a:moveTo>
                <a:lnTo>
                  <a:pt x="1084505" y="0"/>
                </a:lnTo>
                <a:lnTo>
                  <a:pt x="0" y="0"/>
                </a:lnTo>
                <a:lnTo>
                  <a:pt x="1084505" y="4077060"/>
                </a:lnTo>
                <a:lnTo>
                  <a:pt x="4493761" y="4077060"/>
                </a:lnTo>
                <a:close/>
              </a:path>
            </a:pathLst>
          </a:custGeom>
          <a:noFill/>
          <a:ln>
            <a:noFill/>
          </a:ln>
        </p:spPr>
      </p:pic>
      <p:pic>
        <p:nvPicPr>
          <p:cNvPr descr="A person sitting in a living room&#10;&#10;Description generated with very high confidence" id="328" name="Google Shape;328;p28"/>
          <p:cNvPicPr preferRelativeResize="0"/>
          <p:nvPr/>
        </p:nvPicPr>
        <p:blipFill rotWithShape="1">
          <a:blip r:embed="rId5">
            <a:alphaModFix/>
          </a:blip>
          <a:srcRect b="0" l="0" r="0" t="0"/>
          <a:stretch/>
        </p:blipFill>
        <p:spPr>
          <a:xfrm flipH="1">
            <a:off x="7656506" y="1231649"/>
            <a:ext cx="4064107" cy="3802970"/>
          </a:xfrm>
          <a:custGeom>
            <a:rect b="b" l="l" r="r" t="t"/>
            <a:pathLst>
              <a:path extrusionOk="0" h="4077060" w="4357018">
                <a:moveTo>
                  <a:pt x="3268321" y="0"/>
                </a:moveTo>
                <a:lnTo>
                  <a:pt x="0" y="0"/>
                </a:lnTo>
                <a:lnTo>
                  <a:pt x="0" y="4060077"/>
                </a:lnTo>
                <a:lnTo>
                  <a:pt x="4535" y="4077060"/>
                </a:lnTo>
                <a:lnTo>
                  <a:pt x="4357018" y="4077060"/>
                </a:lnTo>
                <a:close/>
              </a:path>
            </a:pathLst>
          </a:custGeom>
          <a:noFill/>
          <a:ln>
            <a:noFill/>
          </a:ln>
        </p:spPr>
      </p:pic>
      <p:sp>
        <p:nvSpPr>
          <p:cNvPr id="329" name="Google Shape;329;p28"/>
          <p:cNvSpPr txBox="1"/>
          <p:nvPr/>
        </p:nvSpPr>
        <p:spPr>
          <a:xfrm>
            <a:off x="395187" y="4537293"/>
            <a:ext cx="3033813" cy="307777"/>
          </a:xfrm>
          <a:prstGeom prst="rect">
            <a:avLst/>
          </a:prstGeom>
          <a:solidFill>
            <a:schemeClr val="accent3"/>
          </a:solidFill>
          <a:ln>
            <a:noFill/>
          </a:ln>
        </p:spPr>
        <p:txBody>
          <a:bodyPr anchorCtr="0" anchor="ctr" bIns="0" lIns="0" spcFirstLastPara="1" rIns="0" wrap="square" tIns="0">
            <a:spAutoFit/>
          </a:bodyPr>
          <a:lstStyle/>
          <a:p>
            <a:pPr indent="0" lvl="2" marL="0" marR="0" rtl="0" algn="ctr">
              <a:lnSpc>
                <a:spcPct val="100000"/>
              </a:lnSpc>
              <a:spcBef>
                <a:spcPts val="0"/>
              </a:spcBef>
              <a:spcAft>
                <a:spcPts val="0"/>
              </a:spcAft>
              <a:buClr>
                <a:srgbClr val="FFFFFF"/>
              </a:buClr>
              <a:buSzPts val="1800"/>
              <a:buFont typeface="Noto Sans Symbols"/>
              <a:buNone/>
            </a:pPr>
            <a:r>
              <a:rPr b="0" i="0" lang="en-US" sz="2000" u="none" cap="none" strike="noStrike">
                <a:solidFill>
                  <a:srgbClr val="FFFFFF"/>
                </a:solidFill>
                <a:latin typeface="Quattrocento Sans"/>
                <a:ea typeface="Quattrocento Sans"/>
                <a:cs typeface="Quattrocento Sans"/>
                <a:sym typeface="Quattrocento Sans"/>
              </a:rPr>
              <a:t>Data Scientists</a:t>
            </a:r>
            <a:endParaRPr/>
          </a:p>
        </p:txBody>
      </p:sp>
      <p:sp>
        <p:nvSpPr>
          <p:cNvPr id="330" name="Google Shape;330;p28"/>
          <p:cNvSpPr txBox="1"/>
          <p:nvPr/>
        </p:nvSpPr>
        <p:spPr>
          <a:xfrm>
            <a:off x="4074620" y="4518300"/>
            <a:ext cx="3033813" cy="307777"/>
          </a:xfrm>
          <a:prstGeom prst="rect">
            <a:avLst/>
          </a:prstGeom>
          <a:solidFill>
            <a:schemeClr val="accent2"/>
          </a:solidFill>
          <a:ln>
            <a:noFill/>
          </a:ln>
        </p:spPr>
        <p:txBody>
          <a:bodyPr anchorCtr="0" anchor="ctr" bIns="0" lIns="0" spcFirstLastPara="1" rIns="0" wrap="square" tIns="0">
            <a:spAutoFit/>
          </a:bodyPr>
          <a:lstStyle/>
          <a:p>
            <a:pPr indent="0" lvl="2" marL="0" marR="0" rtl="0" algn="ctr">
              <a:lnSpc>
                <a:spcPct val="100000"/>
              </a:lnSpc>
              <a:spcBef>
                <a:spcPts val="0"/>
              </a:spcBef>
              <a:spcAft>
                <a:spcPts val="0"/>
              </a:spcAft>
              <a:buClr>
                <a:srgbClr val="FFFFFF"/>
              </a:buClr>
              <a:buSzPts val="1800"/>
              <a:buFont typeface="Noto Sans Symbols"/>
              <a:buNone/>
            </a:pPr>
            <a:r>
              <a:rPr b="0" i="0" lang="en-US" sz="2000" u="none" cap="none" strike="noStrike">
                <a:solidFill>
                  <a:srgbClr val="FFFFFF"/>
                </a:solidFill>
                <a:latin typeface="Quattrocento Sans"/>
                <a:ea typeface="Quattrocento Sans"/>
                <a:cs typeface="Quattrocento Sans"/>
                <a:sym typeface="Quattrocento Sans"/>
              </a:rPr>
              <a:t>Decision Makers</a:t>
            </a:r>
            <a:endParaRPr/>
          </a:p>
        </p:txBody>
      </p:sp>
      <p:sp>
        <p:nvSpPr>
          <p:cNvPr id="331" name="Google Shape;331;p28"/>
          <p:cNvSpPr txBox="1"/>
          <p:nvPr/>
        </p:nvSpPr>
        <p:spPr>
          <a:xfrm>
            <a:off x="8095452" y="4518299"/>
            <a:ext cx="3033813" cy="307777"/>
          </a:xfrm>
          <a:prstGeom prst="rect">
            <a:avLst/>
          </a:prstGeom>
          <a:solidFill>
            <a:srgbClr val="7030A0"/>
          </a:solidFill>
          <a:ln>
            <a:noFill/>
          </a:ln>
        </p:spPr>
        <p:txBody>
          <a:bodyPr anchorCtr="0" anchor="ctr" bIns="0" lIns="0" spcFirstLastPara="1" rIns="0" wrap="square" tIns="0">
            <a:spAutoFit/>
          </a:bodyPr>
          <a:lstStyle/>
          <a:p>
            <a:pPr indent="0" lvl="2" marL="0" marR="0" rtl="0" algn="ctr">
              <a:lnSpc>
                <a:spcPct val="100000"/>
              </a:lnSpc>
              <a:spcBef>
                <a:spcPts val="0"/>
              </a:spcBef>
              <a:spcAft>
                <a:spcPts val="0"/>
              </a:spcAft>
              <a:buClr>
                <a:srgbClr val="FFFFFF"/>
              </a:buClr>
              <a:buSzPts val="1800"/>
              <a:buFont typeface="Noto Sans Symbols"/>
              <a:buNone/>
            </a:pPr>
            <a:r>
              <a:rPr b="0" i="0" lang="en-US" sz="2000" u="none" cap="none" strike="noStrike">
                <a:solidFill>
                  <a:srgbClr val="FFFFFF"/>
                </a:solidFill>
                <a:latin typeface="Quattrocento Sans"/>
                <a:ea typeface="Quattrocento Sans"/>
                <a:cs typeface="Quattrocento Sans"/>
                <a:sym typeface="Quattrocento Sans"/>
              </a:rPr>
              <a:t>Application Developers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